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302" r:id="rId5"/>
    <p:sldId id="259" r:id="rId6"/>
    <p:sldId id="260" r:id="rId7"/>
    <p:sldId id="289" r:id="rId8"/>
    <p:sldId id="290" r:id="rId9"/>
    <p:sldId id="291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261" r:id="rId18"/>
    <p:sldId id="262" r:id="rId19"/>
    <p:sldId id="263" r:id="rId20"/>
    <p:sldId id="264" r:id="rId21"/>
    <p:sldId id="292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279" r:id="rId37"/>
    <p:sldId id="280" r:id="rId38"/>
    <p:sldId id="281" r:id="rId39"/>
    <p:sldId id="282" r:id="rId40"/>
    <p:sldId id="283" r:id="rId41"/>
    <p:sldId id="284" r:id="rId42"/>
    <p:sldId id="285" r:id="rId43"/>
    <p:sldId id="286" r:id="rId44"/>
    <p:sldId id="287" r:id="rId45"/>
    <p:sldId id="288" r:id="rId46"/>
  </p:sldIdLst>
  <p:sldSz cx="12192000" cy="6858000"/>
  <p:notesSz cx="12192000" cy="68580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MS PGothic" panose="020B0600070205080204" pitchFamily="34" charset="-128"/>
      <p:regular r:id="rId52"/>
    </p:embeddedFont>
    <p:embeddedFont>
      <p:font typeface="Trebuchet MS" panose="020B0703020202090204" pitchFamily="34" charset="0"/>
      <p:regular r:id="rId53"/>
      <p:bold r:id="rId54"/>
      <p:italic r:id="rId55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5"/>
  </p:normalViewPr>
  <p:slideViewPr>
    <p:cSldViewPr>
      <p:cViewPr varScale="1">
        <p:scale>
          <a:sx n="121" d="100"/>
          <a:sy n="121" d="100"/>
        </p:scale>
        <p:origin x="200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B394A9-2E63-9447-B1E8-343E4F14B245}" type="datetimeFigureOut">
              <a:rPr lang="en-RW" smtClean="0"/>
              <a:t>26/01/2022</a:t>
            </a:fld>
            <a:endParaRPr lang="en-R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R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59465B-B741-9F44-AC01-2B417377C8CB}" type="slidenum">
              <a:rPr lang="en-RW" smtClean="0"/>
              <a:t>‹#›</a:t>
            </a:fld>
            <a:endParaRPr lang="en-RW"/>
          </a:p>
        </p:txBody>
      </p:sp>
    </p:spTree>
    <p:extLst>
      <p:ext uri="{BB962C8B-B14F-4D97-AF65-F5344CB8AC3E}">
        <p14:creationId xmlns:p14="http://schemas.microsoft.com/office/powerpoint/2010/main" val="2934061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Noisy data are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with a large amount of additional meaningless information in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 called noise. This includes data corruption and the term is often used as a synonym for corrupt data. ... 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Noisy data can adversely affect the results of any data analysis and skew conclusions if not handled properly.</a:t>
            </a:r>
            <a:endParaRPr lang="en-RW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9465B-B741-9F44-AC01-2B417377C8CB}" type="slidenum">
              <a:rPr lang="en-RW" smtClean="0"/>
              <a:t>11</a:t>
            </a:fld>
            <a:endParaRPr lang="en-RW"/>
          </a:p>
        </p:txBody>
      </p:sp>
    </p:spTree>
    <p:extLst>
      <p:ext uri="{BB962C8B-B14F-4D97-AF65-F5344CB8AC3E}">
        <p14:creationId xmlns:p14="http://schemas.microsoft.com/office/powerpoint/2010/main" val="2433080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103879" y="1251584"/>
            <a:ext cx="5984240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rgbClr val="C0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chemeClr val="tx1"/>
                </a:solidFill>
                <a:latin typeface="MS PGothic"/>
                <a:cs typeface="MS PGoth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rgbClr val="C0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rgbClr val="C0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03883" y="981709"/>
            <a:ext cx="9984232" cy="12452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rgbClr val="C0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90917" y="1869757"/>
            <a:ext cx="10466070" cy="39693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tx1"/>
                </a:solidFill>
                <a:latin typeface="MS PGothic"/>
                <a:cs typeface="MS PGothic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714692" y="6454457"/>
            <a:ext cx="676910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1/26/22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204193" y="6454457"/>
            <a:ext cx="241934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78787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uru99.com/machine-learning-tutorial.html" TargetMode="Externa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tatistics" TargetMode="External"/><Relationship Id="rId7" Type="http://schemas.openxmlformats.org/officeDocument/2006/relationships/hyperlink" Target="https://en.wikipedia.org/wiki/Variable_(research)" TargetMode="External"/><Relationship Id="rId2" Type="http://schemas.openxmlformats.org/officeDocument/2006/relationships/hyperlink" Target="https://en.wikipedia.org/wiki/Fact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Quantity" TargetMode="External"/><Relationship Id="rId5" Type="http://schemas.openxmlformats.org/officeDocument/2006/relationships/hyperlink" Target="https://en.wikipedia.org/wiki/Qualitative_property" TargetMode="External"/><Relationship Id="rId4" Type="http://schemas.openxmlformats.org/officeDocument/2006/relationships/hyperlink" Target="https://en.wikipedia.org/wiki/Information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47544" y="306387"/>
            <a:ext cx="7303770" cy="13569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5240"/>
              </a:lnSpc>
              <a:spcBef>
                <a:spcPts val="100"/>
              </a:spcBef>
            </a:pPr>
            <a:r>
              <a:rPr sz="4400" dirty="0">
                <a:solidFill>
                  <a:srgbClr val="FFFFFF"/>
                </a:solidFill>
              </a:rPr>
              <a:t>Data</a:t>
            </a:r>
            <a:r>
              <a:rPr sz="4400" spc="-35" dirty="0">
                <a:solidFill>
                  <a:srgbClr val="FFFFFF"/>
                </a:solidFill>
              </a:rPr>
              <a:t> </a:t>
            </a:r>
            <a:r>
              <a:rPr sz="4400" dirty="0">
                <a:solidFill>
                  <a:srgbClr val="FFFFFF"/>
                </a:solidFill>
              </a:rPr>
              <a:t>mining and</a:t>
            </a:r>
            <a:r>
              <a:rPr sz="4400" spc="-100" dirty="0">
                <a:solidFill>
                  <a:srgbClr val="FFFFFF"/>
                </a:solidFill>
              </a:rPr>
              <a:t> </a:t>
            </a:r>
            <a:r>
              <a:rPr sz="4400" spc="-30" dirty="0">
                <a:solidFill>
                  <a:srgbClr val="FFFFFF"/>
                </a:solidFill>
              </a:rPr>
              <a:t>Warehousing</a:t>
            </a:r>
            <a:endParaRPr sz="4400"/>
          </a:p>
          <a:p>
            <a:pPr algn="ctr">
              <a:lnSpc>
                <a:spcPts val="5240"/>
              </a:lnSpc>
            </a:pPr>
            <a:r>
              <a:rPr sz="4400" b="0" spc="-10" dirty="0">
                <a:latin typeface="Times New Roman"/>
                <a:cs typeface="Times New Roman"/>
              </a:rPr>
              <a:t>CSC5901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60194" y="6418897"/>
            <a:ext cx="6788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878787"/>
                </a:solidFill>
                <a:latin typeface="Calibri"/>
                <a:cs typeface="Calibri"/>
              </a:rPr>
              <a:t>6/25/2021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848225" y="6418897"/>
            <a:ext cx="24650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878787"/>
                </a:solidFill>
                <a:latin typeface="Calibri"/>
                <a:cs typeface="Calibri"/>
              </a:rPr>
              <a:t>Data</a:t>
            </a:r>
            <a:r>
              <a:rPr sz="1200" spc="-60" dirty="0">
                <a:solidFill>
                  <a:srgbClr val="878787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878787"/>
                </a:solidFill>
                <a:latin typeface="Calibri"/>
                <a:cs typeface="Calibri"/>
              </a:rPr>
              <a:t>mining</a:t>
            </a:r>
            <a:r>
              <a:rPr sz="1200" spc="-70" dirty="0">
                <a:solidFill>
                  <a:srgbClr val="878787"/>
                </a:solidFill>
                <a:latin typeface="Calibri"/>
                <a:cs typeface="Calibri"/>
              </a:rPr>
              <a:t> </a:t>
            </a:r>
            <a:r>
              <a:rPr sz="1200" dirty="0">
                <a:solidFill>
                  <a:srgbClr val="878787"/>
                </a:solidFill>
                <a:latin typeface="Calibri"/>
                <a:cs typeface="Calibri"/>
              </a:rPr>
              <a:t>and</a:t>
            </a:r>
            <a:r>
              <a:rPr sz="1200" spc="-70" dirty="0">
                <a:solidFill>
                  <a:srgbClr val="878787"/>
                </a:solidFill>
                <a:latin typeface="Calibri"/>
                <a:cs typeface="Calibri"/>
              </a:rPr>
              <a:t> </a:t>
            </a:r>
            <a:r>
              <a:rPr sz="1200" spc="-10" dirty="0">
                <a:solidFill>
                  <a:srgbClr val="878787"/>
                </a:solidFill>
                <a:latin typeface="Calibri"/>
                <a:cs typeface="Calibri"/>
              </a:rPr>
              <a:t>Warehousing</a:t>
            </a:r>
            <a:r>
              <a:rPr sz="1200" spc="204" dirty="0">
                <a:solidFill>
                  <a:srgbClr val="878787"/>
                </a:solidFill>
                <a:latin typeface="Calibri"/>
                <a:cs typeface="Calibri"/>
              </a:rPr>
              <a:t> </a:t>
            </a:r>
            <a:r>
              <a:rPr sz="1200" spc="-10" dirty="0">
                <a:solidFill>
                  <a:srgbClr val="878787"/>
                </a:solidFill>
                <a:latin typeface="Calibri"/>
                <a:cs typeface="Calibri"/>
              </a:rPr>
              <a:t>CSC5901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030841" y="6418897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878787"/>
                </a:solidFill>
                <a:latin typeface="Calibri"/>
                <a:cs typeface="Calibri"/>
              </a:rPr>
              <a:t>1</a:t>
            </a:r>
            <a:endParaRPr sz="1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F481A-A705-2840-B1FB-66D73863A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143000"/>
            <a:ext cx="4724083" cy="1178243"/>
          </a:xfrm>
        </p:spPr>
        <p:txBody>
          <a:bodyPr/>
          <a:lstStyle/>
          <a:p>
            <a:r>
              <a:rPr lang="en-US" b="1" dirty="0"/>
              <a:t>Steps Involved in KDD Process</a:t>
            </a:r>
            <a:endParaRPr lang="en-RW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AB854DB-944F-3B4F-BC6E-88C5F9242F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457200"/>
            <a:ext cx="7516918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0051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6A89C-FD97-FD49-BD1B-D15D46330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0406" y="1066800"/>
            <a:ext cx="10771187" cy="4185761"/>
          </a:xfrm>
        </p:spPr>
        <p:txBody>
          <a:bodyPr/>
          <a:lstStyle/>
          <a:p>
            <a:pPr fontAlgn="base"/>
            <a:r>
              <a:rPr lang="en-US" b="1" i="1" dirty="0"/>
              <a:t>Data Cleaning</a:t>
            </a:r>
            <a:r>
              <a:rPr lang="en-US" dirty="0"/>
              <a:t>: </a:t>
            </a:r>
            <a:r>
              <a:rPr lang="en-US" sz="2400" dirty="0"/>
              <a:t>Data cleaning is defined as removal of noisy and irrelevant data from collection. </a:t>
            </a:r>
            <a:endParaRPr lang="en-US" dirty="0"/>
          </a:p>
          <a:p>
            <a:pPr lvl="1" fontAlgn="base"/>
            <a:r>
              <a:rPr lang="en-US" sz="2400" dirty="0"/>
              <a:t>Cleaning in case of </a:t>
            </a:r>
            <a:r>
              <a:rPr lang="en-US" sz="2400" b="1" i="1" dirty="0"/>
              <a:t>Missing values</a:t>
            </a:r>
            <a:r>
              <a:rPr lang="en-US" sz="2400" dirty="0"/>
              <a:t>.</a:t>
            </a:r>
          </a:p>
          <a:p>
            <a:pPr lvl="1" fontAlgn="base"/>
            <a:r>
              <a:rPr lang="en-US" sz="2400" dirty="0"/>
              <a:t>Cleaning </a:t>
            </a:r>
            <a:r>
              <a:rPr lang="en-US" sz="2400" b="1" i="1" dirty="0"/>
              <a:t>noisy</a:t>
            </a:r>
            <a:r>
              <a:rPr lang="en-US" sz="2400" dirty="0"/>
              <a:t> data, where noise is a random or variance error.</a:t>
            </a:r>
          </a:p>
          <a:p>
            <a:pPr lvl="1" fontAlgn="base"/>
            <a:r>
              <a:rPr lang="en-US" sz="2400" dirty="0"/>
              <a:t>Cleaning with </a:t>
            </a:r>
            <a:r>
              <a:rPr lang="en-US" sz="2400" b="1" i="1" dirty="0"/>
              <a:t>Data discrepancy detection</a:t>
            </a:r>
            <a:r>
              <a:rPr lang="en-US" sz="2400" dirty="0"/>
              <a:t> and </a:t>
            </a:r>
            <a:r>
              <a:rPr lang="en-US" sz="2400" b="1" i="1" dirty="0"/>
              <a:t>Data transformation tools</a:t>
            </a:r>
            <a:r>
              <a:rPr lang="en-US" sz="2400" dirty="0"/>
              <a:t>.</a:t>
            </a:r>
          </a:p>
          <a:p>
            <a:pPr lvl="1" fontAlgn="base"/>
            <a:endParaRPr lang="en-US" dirty="0"/>
          </a:p>
          <a:p>
            <a:pPr fontAlgn="base"/>
            <a:r>
              <a:rPr lang="en-US" b="1" i="1" dirty="0"/>
              <a:t>Data Integration</a:t>
            </a:r>
            <a:r>
              <a:rPr lang="en-US" dirty="0"/>
              <a:t>: </a:t>
            </a:r>
            <a:r>
              <a:rPr lang="en-US" sz="2800" dirty="0"/>
              <a:t>Data integration is defined as heterogeneous data from multiple sources combined in a common source(</a:t>
            </a:r>
            <a:r>
              <a:rPr lang="en-US" sz="2800" dirty="0" err="1"/>
              <a:t>DataWarehouse</a:t>
            </a:r>
            <a:r>
              <a:rPr lang="en-US" sz="2800" dirty="0"/>
              <a:t>). </a:t>
            </a:r>
            <a:endParaRPr lang="en-US" dirty="0"/>
          </a:p>
          <a:p>
            <a:pPr lvl="1" fontAlgn="base"/>
            <a:r>
              <a:rPr lang="en-US" sz="2000" dirty="0"/>
              <a:t>Data integration using </a:t>
            </a:r>
            <a:r>
              <a:rPr lang="en-US" sz="2000" b="1" i="1" dirty="0"/>
              <a:t>Data Migration tools</a:t>
            </a:r>
            <a:r>
              <a:rPr lang="en-US" sz="2000" dirty="0"/>
              <a:t>.</a:t>
            </a:r>
          </a:p>
          <a:p>
            <a:pPr lvl="1" fontAlgn="base"/>
            <a:r>
              <a:rPr lang="en-US" sz="2000" dirty="0"/>
              <a:t>Data integration using </a:t>
            </a:r>
            <a:r>
              <a:rPr lang="en-US" sz="2000" b="1" i="1" dirty="0"/>
              <a:t>Data Synchronization tools</a:t>
            </a:r>
            <a:r>
              <a:rPr lang="en-US" sz="2000" dirty="0"/>
              <a:t>.</a:t>
            </a:r>
          </a:p>
          <a:p>
            <a:pPr lvl="1" fontAlgn="base"/>
            <a:r>
              <a:rPr lang="en-US" sz="2000" dirty="0"/>
              <a:t>Data integration using </a:t>
            </a:r>
            <a:r>
              <a:rPr lang="en-US" sz="2000" b="1" i="1" dirty="0"/>
              <a:t>ETL</a:t>
            </a:r>
            <a:r>
              <a:rPr lang="en-US" sz="2000" dirty="0"/>
              <a:t>(Extract-Load-Transformation) process.</a:t>
            </a:r>
          </a:p>
        </p:txBody>
      </p:sp>
    </p:spTree>
    <p:extLst>
      <p:ext uri="{BB962C8B-B14F-4D97-AF65-F5344CB8AC3E}">
        <p14:creationId xmlns:p14="http://schemas.microsoft.com/office/powerpoint/2010/main" val="355943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370F93-883F-584C-8820-D0D42C11C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0600" y="838200"/>
            <a:ext cx="10466070" cy="4572000"/>
          </a:xfrm>
        </p:spPr>
        <p:txBody>
          <a:bodyPr/>
          <a:lstStyle/>
          <a:p>
            <a:pPr fontAlgn="base"/>
            <a:r>
              <a:rPr lang="en-US" sz="4400" b="1" i="1" dirty="0"/>
              <a:t>Data Selection</a:t>
            </a:r>
            <a:r>
              <a:rPr lang="en-US" sz="4400" dirty="0"/>
              <a:t>: </a:t>
            </a:r>
          </a:p>
          <a:p>
            <a:pPr fontAlgn="base"/>
            <a:r>
              <a:rPr lang="en-US" sz="2400" dirty="0"/>
              <a:t>Data selection is defined as the process where data relevant to the analysis is decided and retrieved from the data collection. </a:t>
            </a:r>
          </a:p>
          <a:p>
            <a:pPr lvl="1" fontAlgn="base"/>
            <a:r>
              <a:rPr lang="en-US" sz="2400" dirty="0"/>
              <a:t>Data selection using </a:t>
            </a:r>
            <a:r>
              <a:rPr lang="en-US" sz="2400" b="1" i="1" dirty="0"/>
              <a:t>Neural network</a:t>
            </a:r>
            <a:r>
              <a:rPr lang="en-US" sz="2400" dirty="0"/>
              <a:t>.</a:t>
            </a:r>
          </a:p>
          <a:p>
            <a:pPr lvl="1" fontAlgn="base"/>
            <a:r>
              <a:rPr lang="en-US" sz="2400" dirty="0"/>
              <a:t>Data selection using </a:t>
            </a:r>
            <a:r>
              <a:rPr lang="en-US" sz="2400" b="1" i="1" dirty="0"/>
              <a:t>Decision Trees</a:t>
            </a:r>
            <a:r>
              <a:rPr lang="en-US" sz="2400" dirty="0"/>
              <a:t>.</a:t>
            </a:r>
          </a:p>
          <a:p>
            <a:pPr lvl="1" fontAlgn="base"/>
            <a:r>
              <a:rPr lang="en-US" sz="2400" dirty="0"/>
              <a:t>Data selection using </a:t>
            </a:r>
            <a:r>
              <a:rPr lang="en-US" sz="2400" b="1" i="1" dirty="0"/>
              <a:t>Naive bayes</a:t>
            </a:r>
            <a:r>
              <a:rPr lang="en-US" sz="2400" dirty="0"/>
              <a:t>.</a:t>
            </a:r>
          </a:p>
          <a:p>
            <a:pPr lvl="1" fontAlgn="base"/>
            <a:r>
              <a:rPr lang="en-US" sz="2400" dirty="0"/>
              <a:t>Data selection using </a:t>
            </a:r>
            <a:r>
              <a:rPr lang="en-US" sz="2400" b="1" i="1" dirty="0"/>
              <a:t>Clustering</a:t>
            </a:r>
            <a:r>
              <a:rPr lang="en-US" sz="2400" dirty="0"/>
              <a:t>, </a:t>
            </a:r>
            <a:r>
              <a:rPr lang="en-US" sz="2400" b="1" i="1" dirty="0"/>
              <a:t>Regression</a:t>
            </a:r>
            <a:r>
              <a:rPr lang="en-US" sz="2400" dirty="0"/>
              <a:t>, etc.</a:t>
            </a:r>
            <a:endParaRPr lang="en-RW" dirty="0"/>
          </a:p>
        </p:txBody>
      </p:sp>
    </p:spTree>
    <p:extLst>
      <p:ext uri="{BB962C8B-B14F-4D97-AF65-F5344CB8AC3E}">
        <p14:creationId xmlns:p14="http://schemas.microsoft.com/office/powerpoint/2010/main" val="2257999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19B4-53D8-8B47-AE2A-8C45CE471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883" y="981709"/>
            <a:ext cx="9984232" cy="615553"/>
          </a:xfrm>
        </p:spPr>
        <p:txBody>
          <a:bodyPr/>
          <a:lstStyle/>
          <a:p>
            <a:r>
              <a:rPr lang="en-US" i="1" dirty="0"/>
              <a:t>Data Transformation</a:t>
            </a:r>
            <a:endParaRPr lang="en-RW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D5AD4-1581-D441-9DB5-665F4348C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0917" y="1869757"/>
            <a:ext cx="10466070" cy="2400657"/>
          </a:xfrm>
        </p:spPr>
        <p:txBody>
          <a:bodyPr/>
          <a:lstStyle/>
          <a:p>
            <a:pPr fontAlgn="base"/>
            <a:r>
              <a:rPr lang="en-US" sz="2800" dirty="0"/>
              <a:t>Data Transformation is defined as the process of transforming data into appropriate form required by mining procedure. Data Transformation is a two step process: </a:t>
            </a:r>
          </a:p>
          <a:p>
            <a:pPr lvl="1" fontAlgn="base"/>
            <a:r>
              <a:rPr lang="en-US" b="1" i="1" dirty="0"/>
              <a:t>Data Mapping</a:t>
            </a:r>
            <a:r>
              <a:rPr lang="en-US" dirty="0"/>
              <a:t>: Assigning elements from source base to destination to capture transformations.</a:t>
            </a:r>
          </a:p>
          <a:p>
            <a:pPr lvl="1" fontAlgn="base"/>
            <a:r>
              <a:rPr lang="en-US" b="1" i="1" dirty="0"/>
              <a:t>Code generation</a:t>
            </a:r>
            <a:r>
              <a:rPr lang="en-US" dirty="0"/>
              <a:t>: Creation of the actual transformation program.</a:t>
            </a:r>
          </a:p>
          <a:p>
            <a:endParaRPr lang="en-RW" dirty="0"/>
          </a:p>
        </p:txBody>
      </p:sp>
    </p:spTree>
    <p:extLst>
      <p:ext uri="{BB962C8B-B14F-4D97-AF65-F5344CB8AC3E}">
        <p14:creationId xmlns:p14="http://schemas.microsoft.com/office/powerpoint/2010/main" val="1579431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06CB5-AC28-4142-A6E8-8C7066297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883" y="981709"/>
            <a:ext cx="9984232" cy="615553"/>
          </a:xfrm>
        </p:spPr>
        <p:txBody>
          <a:bodyPr/>
          <a:lstStyle/>
          <a:p>
            <a:r>
              <a:rPr lang="en-US" i="1" dirty="0"/>
              <a:t>Data Mining</a:t>
            </a:r>
            <a:endParaRPr lang="en-RW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3E023-610F-FA4D-9801-600D1C924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0917" y="1869756"/>
            <a:ext cx="10466070" cy="3077766"/>
          </a:xfrm>
        </p:spPr>
        <p:txBody>
          <a:bodyPr/>
          <a:lstStyle/>
          <a:p>
            <a:pPr fontAlgn="base"/>
            <a:r>
              <a:rPr lang="en-US" dirty="0"/>
              <a:t>Data mining is defined as clever techniques that are applied to extract patterns potentially useful. </a:t>
            </a:r>
          </a:p>
          <a:p>
            <a:pPr fontAlgn="base"/>
            <a:endParaRPr lang="en-US" dirty="0"/>
          </a:p>
          <a:p>
            <a:pPr lvl="1" fontAlgn="base"/>
            <a:r>
              <a:rPr lang="en-US" sz="2800" dirty="0"/>
              <a:t>Transforms task relevant data into </a:t>
            </a:r>
            <a:r>
              <a:rPr lang="en-US" sz="2800" b="1" i="1" dirty="0"/>
              <a:t>patterns</a:t>
            </a:r>
            <a:r>
              <a:rPr lang="en-US" sz="2800" dirty="0"/>
              <a:t>.</a:t>
            </a:r>
          </a:p>
          <a:p>
            <a:pPr lvl="1" fontAlgn="base"/>
            <a:r>
              <a:rPr lang="en-US" sz="2800" dirty="0"/>
              <a:t>Decides purpose of model using </a:t>
            </a:r>
            <a:r>
              <a:rPr lang="en-US" sz="2800" b="1" i="1" dirty="0"/>
              <a:t>classification</a:t>
            </a:r>
            <a:r>
              <a:rPr lang="en-US" sz="2800" dirty="0"/>
              <a:t> or </a:t>
            </a:r>
            <a:r>
              <a:rPr lang="en-US" sz="2800" b="1" i="1" dirty="0"/>
              <a:t>characterization</a:t>
            </a:r>
            <a:r>
              <a:rPr lang="en-US" sz="2800" dirty="0"/>
              <a:t>.</a:t>
            </a:r>
          </a:p>
          <a:p>
            <a:endParaRPr lang="en-RW" dirty="0"/>
          </a:p>
        </p:txBody>
      </p:sp>
    </p:spTree>
    <p:extLst>
      <p:ext uri="{BB962C8B-B14F-4D97-AF65-F5344CB8AC3E}">
        <p14:creationId xmlns:p14="http://schemas.microsoft.com/office/powerpoint/2010/main" val="659358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2F41-26D5-CF40-8086-78BA1AA01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883" y="981709"/>
            <a:ext cx="9984232" cy="615553"/>
          </a:xfrm>
        </p:spPr>
        <p:txBody>
          <a:bodyPr/>
          <a:lstStyle/>
          <a:p>
            <a:r>
              <a:rPr lang="en-US" i="1" dirty="0"/>
              <a:t>Pattern Evaluation</a:t>
            </a:r>
            <a:r>
              <a:rPr lang="en-US" dirty="0"/>
              <a:t>:</a:t>
            </a:r>
            <a:endParaRPr lang="en-RW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0E7E1B-0C0E-DD49-8038-C776DA743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0917" y="1869757"/>
            <a:ext cx="10466070" cy="4001095"/>
          </a:xfrm>
        </p:spPr>
        <p:txBody>
          <a:bodyPr/>
          <a:lstStyle/>
          <a:p>
            <a:pPr fontAlgn="base"/>
            <a:r>
              <a:rPr lang="en-US" sz="4400" dirty="0"/>
              <a:t>Pattern Evaluation is defined as identifying strictly increasing patterns representing knowledge based on given measures. </a:t>
            </a:r>
          </a:p>
          <a:p>
            <a:pPr fontAlgn="base"/>
            <a:endParaRPr lang="en-US" sz="4400" dirty="0"/>
          </a:p>
          <a:p>
            <a:pPr lvl="1" fontAlgn="base"/>
            <a:r>
              <a:rPr lang="en-US" sz="2400" dirty="0"/>
              <a:t>Find </a:t>
            </a:r>
            <a:r>
              <a:rPr lang="en-US" sz="2400" b="1" i="1" dirty="0"/>
              <a:t>interestingness score</a:t>
            </a:r>
            <a:r>
              <a:rPr lang="en-US" sz="2400" dirty="0"/>
              <a:t> of each pattern.</a:t>
            </a:r>
          </a:p>
          <a:p>
            <a:pPr lvl="1" fontAlgn="base"/>
            <a:r>
              <a:rPr lang="en-US" sz="2400" dirty="0"/>
              <a:t>Uses </a:t>
            </a:r>
            <a:r>
              <a:rPr lang="en-US" sz="2400" b="1" i="1" dirty="0"/>
              <a:t>summarization</a:t>
            </a:r>
            <a:r>
              <a:rPr lang="en-US" sz="2400" dirty="0"/>
              <a:t> and </a:t>
            </a:r>
            <a:r>
              <a:rPr lang="en-US" sz="2400" b="1" i="1" dirty="0"/>
              <a:t>Visualization</a:t>
            </a:r>
            <a:r>
              <a:rPr lang="en-US" sz="2400" dirty="0"/>
              <a:t> to make data understandable by user.</a:t>
            </a:r>
          </a:p>
          <a:p>
            <a:endParaRPr lang="en-RW" dirty="0"/>
          </a:p>
        </p:txBody>
      </p:sp>
    </p:spTree>
    <p:extLst>
      <p:ext uri="{BB962C8B-B14F-4D97-AF65-F5344CB8AC3E}">
        <p14:creationId xmlns:p14="http://schemas.microsoft.com/office/powerpoint/2010/main" val="637994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9EFBA-E1A7-274E-9445-34B46BA70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883" y="981709"/>
            <a:ext cx="9984232" cy="615553"/>
          </a:xfrm>
        </p:spPr>
        <p:txBody>
          <a:bodyPr/>
          <a:lstStyle/>
          <a:p>
            <a:r>
              <a:rPr lang="en-US" i="1" dirty="0"/>
              <a:t>Knowledge representation</a:t>
            </a:r>
            <a:endParaRPr lang="en-RW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EA3F16-5630-3E4C-B048-322B0C4B4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0917" y="1869757"/>
            <a:ext cx="10466070" cy="3693319"/>
          </a:xfrm>
        </p:spPr>
        <p:txBody>
          <a:bodyPr/>
          <a:lstStyle/>
          <a:p>
            <a:pPr fontAlgn="base"/>
            <a:r>
              <a:rPr lang="en-US" sz="4400" dirty="0"/>
              <a:t>Knowledge representation is defined as technique which utilizes visualization tools to represent data mining results. </a:t>
            </a:r>
          </a:p>
          <a:p>
            <a:pPr lvl="1" fontAlgn="base"/>
            <a:r>
              <a:rPr lang="en-US" sz="2400" dirty="0"/>
              <a:t>Generate </a:t>
            </a:r>
            <a:r>
              <a:rPr lang="en-US" sz="2400" b="1" i="1" dirty="0"/>
              <a:t>reports</a:t>
            </a:r>
            <a:r>
              <a:rPr lang="en-US" sz="2400" dirty="0"/>
              <a:t>.</a:t>
            </a:r>
          </a:p>
          <a:p>
            <a:pPr lvl="1" fontAlgn="base"/>
            <a:r>
              <a:rPr lang="en-US" sz="2400" dirty="0"/>
              <a:t>Generate </a:t>
            </a:r>
            <a:r>
              <a:rPr lang="en-US" sz="2400" b="1" i="1" dirty="0"/>
              <a:t>tables</a:t>
            </a:r>
            <a:r>
              <a:rPr lang="en-US" sz="2400" dirty="0"/>
              <a:t>.</a:t>
            </a:r>
          </a:p>
          <a:p>
            <a:pPr lvl="1" fontAlgn="base"/>
            <a:r>
              <a:rPr lang="en-US" sz="2400" dirty="0"/>
              <a:t>Generate </a:t>
            </a:r>
            <a:r>
              <a:rPr lang="en-US" sz="2400" b="1" i="1" dirty="0"/>
              <a:t>discriminant rules</a:t>
            </a:r>
            <a:r>
              <a:rPr lang="en-US" sz="2400" dirty="0"/>
              <a:t>, </a:t>
            </a:r>
            <a:r>
              <a:rPr lang="en-US" sz="2400" b="1" i="1" dirty="0"/>
              <a:t>classification rules</a:t>
            </a:r>
            <a:r>
              <a:rPr lang="en-US" sz="2400" dirty="0"/>
              <a:t>, </a:t>
            </a:r>
            <a:r>
              <a:rPr lang="en-US" sz="2400" b="1" i="1" dirty="0"/>
              <a:t>characterization rules</a:t>
            </a:r>
            <a:r>
              <a:rPr lang="en-US" sz="2400" dirty="0"/>
              <a:t>, etc.</a:t>
            </a:r>
          </a:p>
          <a:p>
            <a:endParaRPr lang="en-RW" dirty="0"/>
          </a:p>
        </p:txBody>
      </p:sp>
    </p:spTree>
    <p:extLst>
      <p:ext uri="{BB962C8B-B14F-4D97-AF65-F5344CB8AC3E}">
        <p14:creationId xmlns:p14="http://schemas.microsoft.com/office/powerpoint/2010/main" val="11235360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63216" y="981709"/>
            <a:ext cx="737679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Steps</a:t>
            </a:r>
            <a:r>
              <a:rPr spc="-45" dirty="0"/>
              <a:t> </a:t>
            </a:r>
            <a:r>
              <a:rPr dirty="0"/>
              <a:t>In</a:t>
            </a:r>
            <a:r>
              <a:rPr spc="-135" dirty="0"/>
              <a:t> </a:t>
            </a:r>
            <a:r>
              <a:rPr dirty="0"/>
              <a:t>The</a:t>
            </a:r>
            <a:r>
              <a:rPr spc="-65" dirty="0"/>
              <a:t> </a:t>
            </a:r>
            <a:r>
              <a:rPr dirty="0"/>
              <a:t>Data</a:t>
            </a:r>
            <a:r>
              <a:rPr spc="-75" dirty="0"/>
              <a:t> </a:t>
            </a:r>
            <a:r>
              <a:rPr dirty="0"/>
              <a:t>Mining</a:t>
            </a:r>
            <a:r>
              <a:rPr spc="-65" dirty="0"/>
              <a:t> </a:t>
            </a:r>
            <a:r>
              <a:rPr spc="-10" dirty="0"/>
              <a:t>Process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3740" y="1752600"/>
            <a:ext cx="9878060" cy="441960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17</a:t>
            </a:fld>
            <a:endParaRPr spc="-25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103879" y="1251584"/>
            <a:ext cx="589597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>
                <a:solidFill>
                  <a:srgbClr val="C00000"/>
                </a:solidFill>
                <a:latin typeface="Times New Roman"/>
                <a:cs typeface="Times New Roman"/>
              </a:rPr>
              <a:t>How</a:t>
            </a:r>
            <a:r>
              <a:rPr sz="4400" spc="-85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4400" dirty="0">
                <a:solidFill>
                  <a:srgbClr val="C00000"/>
                </a:solidFill>
                <a:latin typeface="Times New Roman"/>
                <a:cs typeface="Times New Roman"/>
              </a:rPr>
              <a:t>this</a:t>
            </a:r>
            <a:r>
              <a:rPr sz="4400" spc="-65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4400" dirty="0">
                <a:solidFill>
                  <a:srgbClr val="C00000"/>
                </a:solidFill>
                <a:latin typeface="Times New Roman"/>
                <a:cs typeface="Times New Roman"/>
              </a:rPr>
              <a:t>technique</a:t>
            </a:r>
            <a:r>
              <a:rPr sz="4400" spc="-100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4400" spc="-10" dirty="0">
                <a:solidFill>
                  <a:srgbClr val="C00000"/>
                </a:solidFill>
                <a:latin typeface="Times New Roman"/>
                <a:cs typeface="Times New Roman"/>
              </a:rPr>
              <a:t>work?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18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2060194" y="2307971"/>
            <a:ext cx="8732520" cy="14890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50100"/>
              </a:lnSpc>
              <a:spcBef>
                <a:spcPts val="95"/>
              </a:spcBef>
              <a:tabLst>
                <a:tab pos="7504430" algn="l"/>
              </a:tabLst>
            </a:pPr>
            <a:r>
              <a:rPr sz="3200" dirty="0">
                <a:latin typeface="MS PGothic"/>
                <a:cs typeface="MS PGothic"/>
              </a:rPr>
              <a:t>uses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S PGothic"/>
                <a:cs typeface="MS PGothic"/>
                <a:hlinkClick r:id="rId2"/>
              </a:rPr>
              <a:t>machine</a:t>
            </a:r>
            <a:r>
              <a:rPr sz="3200" u="sng" spc="-4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S PGothic"/>
                <a:cs typeface="MS PGothic"/>
                <a:hlinkClick r:id="rId2"/>
              </a:rPr>
              <a:t> </a:t>
            </a:r>
            <a:r>
              <a:rPr sz="3200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MS PGothic"/>
                <a:cs typeface="MS PGothic"/>
                <a:hlinkClick r:id="rId2"/>
              </a:rPr>
              <a:t>learning</a:t>
            </a:r>
            <a:r>
              <a:rPr sz="3200" dirty="0">
                <a:latin typeface="MS PGothic"/>
                <a:cs typeface="MS PGothic"/>
              </a:rPr>
              <a:t>,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statistics,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and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AI</a:t>
            </a:r>
            <a:r>
              <a:rPr sz="3200" spc="20" dirty="0">
                <a:latin typeface="MS PGothic"/>
                <a:cs typeface="MS PGothic"/>
              </a:rPr>
              <a:t> </a:t>
            </a:r>
            <a:r>
              <a:rPr sz="3200" spc="-25" dirty="0">
                <a:latin typeface="MS PGothic"/>
                <a:cs typeface="MS PGothic"/>
              </a:rPr>
              <a:t>to</a:t>
            </a:r>
            <a:r>
              <a:rPr sz="3200" dirty="0">
                <a:latin typeface="MS PGothic"/>
                <a:cs typeface="MS PGothic"/>
              </a:rPr>
              <a:t>	</a:t>
            </a:r>
            <a:r>
              <a:rPr sz="3200" spc="-10" dirty="0">
                <a:latin typeface="MS PGothic"/>
                <a:cs typeface="MS PGothic"/>
              </a:rPr>
              <a:t>extract </a:t>
            </a:r>
            <a:r>
              <a:rPr sz="3200" dirty="0">
                <a:latin typeface="MS PGothic"/>
                <a:cs typeface="MS PGothic"/>
              </a:rPr>
              <a:t>information</a:t>
            </a:r>
            <a:r>
              <a:rPr sz="3200" spc="-5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to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evaluate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future</a:t>
            </a:r>
            <a:r>
              <a:rPr sz="3200" spc="-4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events</a:t>
            </a:r>
            <a:r>
              <a:rPr sz="3200" spc="3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probability</a:t>
            </a:r>
            <a:endParaRPr sz="32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25415" y="591248"/>
            <a:ext cx="5608320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Data</a:t>
            </a:r>
            <a:r>
              <a:rPr spc="-35" dirty="0"/>
              <a:t> </a:t>
            </a:r>
            <a:r>
              <a:rPr dirty="0"/>
              <a:t>Mining</a:t>
            </a:r>
            <a:r>
              <a:rPr spc="-254" dirty="0"/>
              <a:t> </a:t>
            </a:r>
            <a:r>
              <a:rPr spc="-10" dirty="0"/>
              <a:t>Applications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30679" y="1244600"/>
            <a:ext cx="7665720" cy="511302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19</a:t>
            </a:fld>
            <a:endParaRPr spc="-2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42005" y="2734881"/>
            <a:ext cx="6638925" cy="1855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51940" marR="1663700" indent="-4445" algn="ctr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Unit1: Introduction</a:t>
            </a:r>
            <a:r>
              <a:rPr spc="-190" dirty="0"/>
              <a:t> </a:t>
            </a:r>
            <a:r>
              <a:rPr spc="-35" dirty="0"/>
              <a:t>on</a:t>
            </a: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dirty="0"/>
              <a:t>Data</a:t>
            </a:r>
            <a:r>
              <a:rPr spc="-25" dirty="0"/>
              <a:t> </a:t>
            </a:r>
            <a:r>
              <a:rPr dirty="0"/>
              <a:t>mining</a:t>
            </a:r>
            <a:r>
              <a:rPr spc="-35" dirty="0"/>
              <a:t> </a:t>
            </a:r>
            <a:r>
              <a:rPr dirty="0"/>
              <a:t>and</a:t>
            </a:r>
            <a:r>
              <a:rPr spc="-90" dirty="0"/>
              <a:t> </a:t>
            </a:r>
            <a:r>
              <a:rPr spc="-25" dirty="0"/>
              <a:t>Warehousing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</a:t>
            </a:fld>
            <a:endParaRPr spc="-25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97201" y="1251584"/>
            <a:ext cx="7109459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0" dirty="0">
                <a:latin typeface="Times New Roman"/>
                <a:cs typeface="Times New Roman"/>
              </a:rPr>
              <a:t>Data</a:t>
            </a:r>
            <a:r>
              <a:rPr sz="4400" b="0" spc="-75" dirty="0">
                <a:latin typeface="Times New Roman"/>
                <a:cs typeface="Times New Roman"/>
              </a:rPr>
              <a:t> </a:t>
            </a:r>
            <a:r>
              <a:rPr sz="4400" b="0" dirty="0">
                <a:latin typeface="Times New Roman"/>
                <a:cs typeface="Times New Roman"/>
              </a:rPr>
              <a:t>mining</a:t>
            </a:r>
            <a:r>
              <a:rPr sz="4400" b="0" spc="-45" dirty="0">
                <a:latin typeface="Times New Roman"/>
                <a:cs typeface="Times New Roman"/>
              </a:rPr>
              <a:t> </a:t>
            </a:r>
            <a:r>
              <a:rPr sz="4400" b="0" dirty="0">
                <a:latin typeface="Times New Roman"/>
                <a:cs typeface="Times New Roman"/>
              </a:rPr>
              <a:t>is</a:t>
            </a:r>
            <a:r>
              <a:rPr sz="4400" b="0" spc="-50" dirty="0">
                <a:latin typeface="Times New Roman"/>
                <a:cs typeface="Times New Roman"/>
              </a:rPr>
              <a:t> </a:t>
            </a:r>
            <a:r>
              <a:rPr sz="4400" b="0" dirty="0">
                <a:latin typeface="Times New Roman"/>
                <a:cs typeface="Times New Roman"/>
              </a:rPr>
              <a:t>highly</a:t>
            </a:r>
            <a:r>
              <a:rPr sz="4400" b="0" spc="-60" dirty="0">
                <a:latin typeface="Times New Roman"/>
                <a:cs typeface="Times New Roman"/>
              </a:rPr>
              <a:t> </a:t>
            </a:r>
            <a:r>
              <a:rPr sz="4400" b="0" dirty="0">
                <a:latin typeface="Times New Roman"/>
                <a:cs typeface="Times New Roman"/>
              </a:rPr>
              <a:t>useful</a:t>
            </a:r>
            <a:r>
              <a:rPr sz="4400" b="0" spc="-65" dirty="0">
                <a:latin typeface="Times New Roman"/>
                <a:cs typeface="Times New Roman"/>
              </a:rPr>
              <a:t> </a:t>
            </a:r>
            <a:r>
              <a:rPr sz="4400" b="0" spc="-25" dirty="0">
                <a:latin typeface="Times New Roman"/>
                <a:cs typeface="Times New Roman"/>
              </a:rPr>
              <a:t>in: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20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2060194" y="2269299"/>
            <a:ext cx="7147559" cy="2434590"/>
          </a:xfrm>
          <a:prstGeom prst="rect">
            <a:avLst/>
          </a:prstGeom>
        </p:spPr>
        <p:txBody>
          <a:bodyPr vert="horz" wrap="square" lIns="0" tIns="139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0"/>
              </a:spcBef>
            </a:pPr>
            <a:r>
              <a:rPr sz="3200" b="1" spc="-80" dirty="0">
                <a:latin typeface="Trebuchet MS"/>
                <a:cs typeface="Trebuchet MS"/>
              </a:rPr>
              <a:t>Domains:</a:t>
            </a:r>
            <a:endParaRPr sz="3200">
              <a:latin typeface="Trebuchet MS"/>
              <a:cs typeface="Trebuchet MS"/>
            </a:endParaRPr>
          </a:p>
          <a:p>
            <a:pPr marL="469900" indent="-457834">
              <a:lnSpc>
                <a:spcPct val="100000"/>
              </a:lnSpc>
              <a:spcBef>
                <a:spcPts val="1000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3200" dirty="0">
                <a:latin typeface="MS PGothic"/>
                <a:cs typeface="MS PGothic"/>
              </a:rPr>
              <a:t>Market</a:t>
            </a:r>
            <a:r>
              <a:rPr sz="3200" spc="-7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Analysis</a:t>
            </a:r>
            <a:r>
              <a:rPr sz="3200" spc="-6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and</a:t>
            </a:r>
            <a:r>
              <a:rPr sz="3200" spc="-5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Management</a:t>
            </a:r>
            <a:endParaRPr sz="3200">
              <a:latin typeface="MS PGothic"/>
              <a:cs typeface="MS PGothic"/>
            </a:endParaRPr>
          </a:p>
          <a:p>
            <a:pPr marL="469900" indent="-457834">
              <a:lnSpc>
                <a:spcPct val="100000"/>
              </a:lnSpc>
              <a:spcBef>
                <a:spcPts val="805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3200" dirty="0">
                <a:latin typeface="MS PGothic"/>
                <a:cs typeface="MS PGothic"/>
              </a:rPr>
              <a:t>Corporate</a:t>
            </a:r>
            <a:r>
              <a:rPr sz="3200" spc="-7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Analysis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&amp;</a:t>
            </a:r>
            <a:r>
              <a:rPr sz="3200" spc="-4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Risk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Management</a:t>
            </a:r>
            <a:endParaRPr sz="3200">
              <a:latin typeface="MS PGothic"/>
              <a:cs typeface="MS PGothic"/>
            </a:endParaRPr>
          </a:p>
          <a:p>
            <a:pPr marL="469900" indent="-457834">
              <a:lnSpc>
                <a:spcPct val="100000"/>
              </a:lnSpc>
              <a:spcBef>
                <a:spcPts val="805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3200" dirty="0">
                <a:latin typeface="MS PGothic"/>
                <a:cs typeface="MS PGothic"/>
              </a:rPr>
              <a:t>Fraud</a:t>
            </a:r>
            <a:r>
              <a:rPr sz="3200" spc="-5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Detection</a:t>
            </a:r>
            <a:endParaRPr sz="32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67160-455C-7B42-A963-3F019098D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3136" y="825476"/>
            <a:ext cx="5958864" cy="1846659"/>
          </a:xfrm>
        </p:spPr>
        <p:txBody>
          <a:bodyPr/>
          <a:lstStyle/>
          <a:p>
            <a:r>
              <a:rPr lang="en-US" dirty="0"/>
              <a:t>Data Mining is an Interdisciplinary </a:t>
            </a:r>
            <a:br>
              <a:rPr lang="en-US" dirty="0"/>
            </a:br>
            <a:r>
              <a:rPr lang="en-US" dirty="0"/>
              <a:t>and Multidisciplinary Field </a:t>
            </a:r>
            <a:br>
              <a:rPr lang="en-US" dirty="0"/>
            </a:br>
            <a:endParaRPr lang="en-RW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45CDB4-6766-2140-B1E9-7841DBDCC6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054077"/>
            <a:ext cx="5772831" cy="580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9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61794" y="1285811"/>
            <a:ext cx="7939405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dirty="0">
                <a:latin typeface="Times New Roman"/>
                <a:cs typeface="Times New Roman"/>
              </a:rPr>
              <a:t>Data</a:t>
            </a:r>
            <a:r>
              <a:rPr b="0" spc="-4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mining</a:t>
            </a:r>
            <a:r>
              <a:rPr b="0" spc="-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is</a:t>
            </a:r>
            <a:r>
              <a:rPr b="0" spc="-1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highly</a:t>
            </a:r>
            <a:r>
              <a:rPr b="0" spc="-3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useful</a:t>
            </a:r>
            <a:r>
              <a:rPr b="0" spc="15" dirty="0">
                <a:latin typeface="Times New Roman"/>
                <a:cs typeface="Times New Roman"/>
              </a:rPr>
              <a:t> </a:t>
            </a:r>
            <a:r>
              <a:rPr b="0" spc="-10" dirty="0">
                <a:latin typeface="Times New Roman"/>
                <a:cs typeface="Times New Roman"/>
              </a:rPr>
              <a:t>in:(cont..)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22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533400" y="2309177"/>
            <a:ext cx="10338435" cy="32378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900" b="1" spc="-145" dirty="0">
                <a:latin typeface="Trebuchet MS"/>
                <a:cs typeface="Trebuchet MS"/>
              </a:rPr>
              <a:t>Market</a:t>
            </a:r>
            <a:r>
              <a:rPr sz="2900" b="1" spc="-295" dirty="0">
                <a:latin typeface="Trebuchet MS"/>
                <a:cs typeface="Trebuchet MS"/>
              </a:rPr>
              <a:t> </a:t>
            </a:r>
            <a:r>
              <a:rPr sz="2900" b="1" spc="-100" dirty="0">
                <a:latin typeface="Trebuchet MS"/>
                <a:cs typeface="Trebuchet MS"/>
              </a:rPr>
              <a:t>Analysis</a:t>
            </a:r>
            <a:r>
              <a:rPr sz="2900" b="1" spc="15" dirty="0">
                <a:latin typeface="Trebuchet MS"/>
                <a:cs typeface="Trebuchet MS"/>
              </a:rPr>
              <a:t> </a:t>
            </a:r>
            <a:r>
              <a:rPr sz="2900" b="1" spc="-155" dirty="0">
                <a:latin typeface="Trebuchet MS"/>
                <a:cs typeface="Trebuchet MS"/>
              </a:rPr>
              <a:t>and</a:t>
            </a:r>
            <a:r>
              <a:rPr sz="2900" b="1" spc="-120" dirty="0">
                <a:latin typeface="Trebuchet MS"/>
                <a:cs typeface="Trebuchet MS"/>
              </a:rPr>
              <a:t> </a:t>
            </a:r>
            <a:r>
              <a:rPr sz="2900" b="1" spc="-170" dirty="0">
                <a:latin typeface="Trebuchet MS"/>
                <a:cs typeface="Trebuchet MS"/>
              </a:rPr>
              <a:t>Management</a:t>
            </a:r>
            <a:r>
              <a:rPr sz="2900" b="1" spc="-245" dirty="0">
                <a:latin typeface="Trebuchet MS"/>
                <a:cs typeface="Trebuchet MS"/>
              </a:rPr>
              <a:t> </a:t>
            </a:r>
            <a:r>
              <a:rPr sz="2900" b="1" spc="-60" dirty="0">
                <a:latin typeface="Trebuchet MS"/>
                <a:cs typeface="Trebuchet MS"/>
              </a:rPr>
              <a:t>(Domain)</a:t>
            </a:r>
            <a:endParaRPr sz="2900" dirty="0">
              <a:latin typeface="Trebuchet MS"/>
              <a:cs typeface="Trebuchet MS"/>
            </a:endParaRPr>
          </a:p>
          <a:p>
            <a:pPr marL="469900" marR="345440" indent="-457834">
              <a:lnSpc>
                <a:spcPts val="2920"/>
              </a:lnSpc>
              <a:spcBef>
                <a:spcPts val="610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2900" b="1" spc="-130" dirty="0">
                <a:latin typeface="Trebuchet MS"/>
                <a:cs typeface="Trebuchet MS"/>
              </a:rPr>
              <a:t>Customer</a:t>
            </a:r>
            <a:r>
              <a:rPr sz="2900" b="1" spc="-70" dirty="0">
                <a:latin typeface="Trebuchet MS"/>
                <a:cs typeface="Trebuchet MS"/>
              </a:rPr>
              <a:t> </a:t>
            </a:r>
            <a:r>
              <a:rPr sz="2900" b="1" spc="-170" dirty="0">
                <a:latin typeface="Trebuchet MS"/>
                <a:cs typeface="Trebuchet MS"/>
              </a:rPr>
              <a:t>Profiling</a:t>
            </a:r>
            <a:r>
              <a:rPr sz="2900" b="1" spc="-130" dirty="0">
                <a:latin typeface="Trebuchet MS"/>
                <a:cs typeface="Trebuchet MS"/>
              </a:rPr>
              <a:t> </a:t>
            </a:r>
            <a:r>
              <a:rPr sz="2900" dirty="0">
                <a:latin typeface="MS PGothic"/>
                <a:cs typeface="MS PGothic"/>
              </a:rPr>
              <a:t>−</a:t>
            </a:r>
            <a:r>
              <a:rPr sz="2900" spc="1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helps</a:t>
            </a:r>
            <a:r>
              <a:rPr sz="2900" spc="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determine</a:t>
            </a:r>
            <a:r>
              <a:rPr sz="2900" spc="-1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what</a:t>
            </a:r>
            <a:r>
              <a:rPr sz="2900" spc="-5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kind</a:t>
            </a:r>
            <a:r>
              <a:rPr sz="2900" spc="2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of</a:t>
            </a:r>
            <a:r>
              <a:rPr sz="2900" spc="3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people</a:t>
            </a:r>
            <a:r>
              <a:rPr sz="2900" spc="-10" dirty="0">
                <a:latin typeface="MS PGothic"/>
                <a:cs typeface="MS PGothic"/>
              </a:rPr>
              <a:t> </a:t>
            </a:r>
            <a:r>
              <a:rPr sz="2900" spc="-25" dirty="0">
                <a:latin typeface="MS PGothic"/>
                <a:cs typeface="MS PGothic"/>
              </a:rPr>
              <a:t>buy </a:t>
            </a:r>
            <a:r>
              <a:rPr sz="2900" dirty="0">
                <a:latin typeface="MS PGothic"/>
                <a:cs typeface="MS PGothic"/>
              </a:rPr>
              <a:t>what</a:t>
            </a:r>
            <a:r>
              <a:rPr sz="2900" spc="-2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kind</a:t>
            </a:r>
            <a:r>
              <a:rPr sz="2900" spc="-1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of</a:t>
            </a:r>
            <a:r>
              <a:rPr sz="2900" spc="-5" dirty="0">
                <a:latin typeface="MS PGothic"/>
                <a:cs typeface="MS PGothic"/>
              </a:rPr>
              <a:t> </a:t>
            </a:r>
            <a:r>
              <a:rPr sz="2900" spc="-10" dirty="0">
                <a:latin typeface="MS PGothic"/>
                <a:cs typeface="MS PGothic"/>
              </a:rPr>
              <a:t>products.</a:t>
            </a:r>
            <a:endParaRPr sz="2900" dirty="0">
              <a:latin typeface="MS PGothic"/>
              <a:cs typeface="MS PGothic"/>
            </a:endParaRPr>
          </a:p>
          <a:p>
            <a:pPr marL="469900" marR="5080" indent="-457834">
              <a:lnSpc>
                <a:spcPct val="82500"/>
              </a:lnSpc>
              <a:spcBef>
                <a:spcPts val="484"/>
              </a:spcBef>
              <a:buFont typeface="Arial"/>
              <a:buChar char="•"/>
              <a:tabLst>
                <a:tab pos="469900" algn="l"/>
                <a:tab pos="470534" algn="l"/>
                <a:tab pos="4763135" algn="l"/>
                <a:tab pos="7684770" algn="l"/>
              </a:tabLst>
            </a:pPr>
            <a:r>
              <a:rPr sz="2900" b="1" spc="-195" dirty="0">
                <a:latin typeface="Trebuchet MS"/>
                <a:cs typeface="Trebuchet MS"/>
              </a:rPr>
              <a:t>Identifying</a:t>
            </a:r>
            <a:r>
              <a:rPr sz="2900" b="1" spc="-275" dirty="0">
                <a:latin typeface="Trebuchet MS"/>
                <a:cs typeface="Trebuchet MS"/>
              </a:rPr>
              <a:t> </a:t>
            </a:r>
            <a:r>
              <a:rPr sz="2900" b="1" spc="-125" dirty="0">
                <a:latin typeface="Trebuchet MS"/>
                <a:cs typeface="Trebuchet MS"/>
              </a:rPr>
              <a:t>Customer</a:t>
            </a:r>
            <a:r>
              <a:rPr sz="2900" b="1" spc="-220" dirty="0">
                <a:latin typeface="Trebuchet MS"/>
                <a:cs typeface="Trebuchet MS"/>
              </a:rPr>
              <a:t> </a:t>
            </a:r>
            <a:r>
              <a:rPr sz="2900" b="1" spc="-175" dirty="0">
                <a:latin typeface="Trebuchet MS"/>
                <a:cs typeface="Trebuchet MS"/>
              </a:rPr>
              <a:t>Requirements</a:t>
            </a:r>
            <a:r>
              <a:rPr sz="2900" b="1" spc="-395" dirty="0">
                <a:latin typeface="Trebuchet MS"/>
                <a:cs typeface="Trebuchet MS"/>
              </a:rPr>
              <a:t> </a:t>
            </a:r>
            <a:r>
              <a:rPr sz="2900" dirty="0">
                <a:latin typeface="MS PGothic"/>
                <a:cs typeface="MS PGothic"/>
              </a:rPr>
              <a:t>−</a:t>
            </a:r>
            <a:r>
              <a:rPr sz="2900" spc="5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helps</a:t>
            </a:r>
            <a:r>
              <a:rPr sz="2900" spc="35" dirty="0">
                <a:latin typeface="MS PGothic"/>
                <a:cs typeface="MS PGothic"/>
              </a:rPr>
              <a:t> </a:t>
            </a:r>
            <a:r>
              <a:rPr sz="2900" spc="-25" dirty="0">
                <a:latin typeface="MS PGothic"/>
                <a:cs typeface="MS PGothic"/>
              </a:rPr>
              <a:t>in</a:t>
            </a:r>
            <a:r>
              <a:rPr sz="2900" dirty="0">
                <a:latin typeface="MS PGothic"/>
                <a:cs typeface="MS PGothic"/>
              </a:rPr>
              <a:t>	identifying</a:t>
            </a:r>
            <a:r>
              <a:rPr sz="2900" spc="10" dirty="0">
                <a:latin typeface="MS PGothic"/>
                <a:cs typeface="MS PGothic"/>
              </a:rPr>
              <a:t> </a:t>
            </a:r>
            <a:r>
              <a:rPr sz="2900" spc="-25" dirty="0">
                <a:latin typeface="MS PGothic"/>
                <a:cs typeface="MS PGothic"/>
              </a:rPr>
              <a:t>the </a:t>
            </a:r>
            <a:r>
              <a:rPr sz="2900" dirty="0">
                <a:latin typeface="MS PGothic"/>
                <a:cs typeface="MS PGothic"/>
              </a:rPr>
              <a:t>best</a:t>
            </a:r>
            <a:r>
              <a:rPr sz="2900" spc="-3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products</a:t>
            </a:r>
            <a:r>
              <a:rPr sz="2900" spc="-4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for</a:t>
            </a:r>
            <a:r>
              <a:rPr sz="2900" spc="5" dirty="0">
                <a:latin typeface="MS PGothic"/>
                <a:cs typeface="MS PGothic"/>
              </a:rPr>
              <a:t> </a:t>
            </a:r>
            <a:r>
              <a:rPr sz="2900" spc="-10" dirty="0">
                <a:latin typeface="MS PGothic"/>
                <a:cs typeface="MS PGothic"/>
              </a:rPr>
              <a:t>different</a:t>
            </a:r>
            <a:r>
              <a:rPr sz="2900" dirty="0">
                <a:latin typeface="MS PGothic"/>
                <a:cs typeface="MS PGothic"/>
              </a:rPr>
              <a:t>	customers.</a:t>
            </a:r>
            <a:r>
              <a:rPr sz="2900" spc="-4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It uses</a:t>
            </a:r>
            <a:r>
              <a:rPr sz="2900" spc="-2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prediction</a:t>
            </a:r>
            <a:r>
              <a:rPr sz="2900" spc="-7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to </a:t>
            </a:r>
            <a:r>
              <a:rPr sz="2900" spc="-20" dirty="0">
                <a:latin typeface="MS PGothic"/>
                <a:cs typeface="MS PGothic"/>
              </a:rPr>
              <a:t>find </a:t>
            </a:r>
            <a:r>
              <a:rPr sz="2900" dirty="0">
                <a:latin typeface="MS PGothic"/>
                <a:cs typeface="MS PGothic"/>
              </a:rPr>
              <a:t>the</a:t>
            </a:r>
            <a:r>
              <a:rPr sz="2900" spc="-2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factors</a:t>
            </a:r>
            <a:r>
              <a:rPr sz="2900" spc="3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that</a:t>
            </a:r>
            <a:r>
              <a:rPr sz="2900" spc="-1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may</a:t>
            </a:r>
            <a:r>
              <a:rPr sz="2900" spc="1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attract</a:t>
            </a:r>
            <a:r>
              <a:rPr sz="2900" spc="6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new</a:t>
            </a:r>
            <a:r>
              <a:rPr sz="2900" spc="-25" dirty="0">
                <a:latin typeface="MS PGothic"/>
                <a:cs typeface="MS PGothic"/>
              </a:rPr>
              <a:t> </a:t>
            </a:r>
            <a:r>
              <a:rPr sz="2900" spc="-10" dirty="0">
                <a:latin typeface="MS PGothic"/>
                <a:cs typeface="MS PGothic"/>
              </a:rPr>
              <a:t>customers.</a:t>
            </a:r>
            <a:endParaRPr sz="2900" dirty="0">
              <a:latin typeface="MS PGothic"/>
              <a:cs typeface="MS PGothic"/>
            </a:endParaRPr>
          </a:p>
          <a:p>
            <a:pPr marL="469900" marR="2436495" indent="-457834">
              <a:lnSpc>
                <a:spcPts val="2920"/>
              </a:lnSpc>
              <a:spcBef>
                <a:spcPts val="425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2900" b="1" dirty="0">
                <a:latin typeface="Trebuchet MS"/>
                <a:cs typeface="Trebuchet MS"/>
              </a:rPr>
              <a:t>Cross</a:t>
            </a:r>
            <a:r>
              <a:rPr sz="2900" b="1" spc="-10" dirty="0">
                <a:latin typeface="Trebuchet MS"/>
                <a:cs typeface="Trebuchet MS"/>
              </a:rPr>
              <a:t> </a:t>
            </a:r>
            <a:r>
              <a:rPr sz="2900" b="1" spc="-140" dirty="0">
                <a:latin typeface="Trebuchet MS"/>
                <a:cs typeface="Trebuchet MS"/>
              </a:rPr>
              <a:t>Market</a:t>
            </a:r>
            <a:r>
              <a:rPr sz="2900" b="1" spc="-285" dirty="0">
                <a:latin typeface="Trebuchet MS"/>
                <a:cs typeface="Trebuchet MS"/>
              </a:rPr>
              <a:t> </a:t>
            </a:r>
            <a:r>
              <a:rPr sz="2900" b="1" spc="-100" dirty="0">
                <a:latin typeface="Trebuchet MS"/>
                <a:cs typeface="Trebuchet MS"/>
              </a:rPr>
              <a:t>Analysis</a:t>
            </a:r>
            <a:r>
              <a:rPr sz="2900" b="1" spc="-20" dirty="0">
                <a:latin typeface="Trebuchet MS"/>
                <a:cs typeface="Trebuchet MS"/>
              </a:rPr>
              <a:t> </a:t>
            </a:r>
            <a:r>
              <a:rPr sz="2900" dirty="0">
                <a:latin typeface="MS PGothic"/>
                <a:cs typeface="MS PGothic"/>
              </a:rPr>
              <a:t>−</a:t>
            </a:r>
            <a:r>
              <a:rPr sz="2900" spc="-2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Data</a:t>
            </a:r>
            <a:r>
              <a:rPr sz="2900" spc="-4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mining</a:t>
            </a:r>
            <a:r>
              <a:rPr sz="2900" spc="-90" dirty="0">
                <a:latin typeface="MS PGothic"/>
                <a:cs typeface="MS PGothic"/>
              </a:rPr>
              <a:t> </a:t>
            </a:r>
            <a:r>
              <a:rPr sz="2900" spc="-10" dirty="0">
                <a:latin typeface="MS PGothic"/>
                <a:cs typeface="MS PGothic"/>
              </a:rPr>
              <a:t>performs </a:t>
            </a:r>
            <a:r>
              <a:rPr sz="2900" dirty="0">
                <a:latin typeface="MS PGothic"/>
                <a:cs typeface="MS PGothic"/>
              </a:rPr>
              <a:t>Association/correlations</a:t>
            </a:r>
            <a:r>
              <a:rPr sz="2900" spc="-2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between</a:t>
            </a:r>
            <a:r>
              <a:rPr sz="2900" spc="-4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product</a:t>
            </a:r>
            <a:r>
              <a:rPr sz="2900" spc="-35" dirty="0">
                <a:latin typeface="MS PGothic"/>
                <a:cs typeface="MS PGothic"/>
              </a:rPr>
              <a:t> </a:t>
            </a:r>
            <a:r>
              <a:rPr sz="2900" spc="-10" dirty="0">
                <a:latin typeface="MS PGothic"/>
                <a:cs typeface="MS PGothic"/>
              </a:rPr>
              <a:t>sales.</a:t>
            </a:r>
            <a:endParaRPr sz="2900" dirty="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61794" y="1285811"/>
            <a:ext cx="7939405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dirty="0">
                <a:latin typeface="Times New Roman"/>
                <a:cs typeface="Times New Roman"/>
              </a:rPr>
              <a:t>Data</a:t>
            </a:r>
            <a:r>
              <a:rPr b="0" spc="-4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mining</a:t>
            </a:r>
            <a:r>
              <a:rPr b="0" spc="-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is</a:t>
            </a:r>
            <a:r>
              <a:rPr b="0" spc="-1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highly</a:t>
            </a:r>
            <a:r>
              <a:rPr b="0" spc="-3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useful</a:t>
            </a:r>
            <a:r>
              <a:rPr b="0" spc="15" dirty="0">
                <a:latin typeface="Times New Roman"/>
                <a:cs typeface="Times New Roman"/>
              </a:rPr>
              <a:t> </a:t>
            </a:r>
            <a:r>
              <a:rPr b="0" spc="-10" dirty="0">
                <a:latin typeface="Times New Roman"/>
                <a:cs typeface="Times New Roman"/>
              </a:rPr>
              <a:t>in:(cont..)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23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714692" y="2316797"/>
            <a:ext cx="10182860" cy="2998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340"/>
              </a:lnSpc>
              <a:spcBef>
                <a:spcPts val="100"/>
              </a:spcBef>
            </a:pPr>
            <a:r>
              <a:rPr sz="2800" b="1" spc="-125" dirty="0">
                <a:latin typeface="Trebuchet MS"/>
                <a:cs typeface="Trebuchet MS"/>
              </a:rPr>
              <a:t>Market</a:t>
            </a:r>
            <a:r>
              <a:rPr sz="2800" b="1" spc="-295" dirty="0">
                <a:latin typeface="Trebuchet MS"/>
                <a:cs typeface="Trebuchet MS"/>
              </a:rPr>
              <a:t> </a:t>
            </a:r>
            <a:r>
              <a:rPr sz="2800" b="1" spc="-90" dirty="0">
                <a:latin typeface="Trebuchet MS"/>
                <a:cs typeface="Trebuchet MS"/>
              </a:rPr>
              <a:t>Analysis</a:t>
            </a:r>
            <a:r>
              <a:rPr sz="2800" b="1" spc="-60" dirty="0">
                <a:latin typeface="Trebuchet MS"/>
                <a:cs typeface="Trebuchet MS"/>
              </a:rPr>
              <a:t> </a:t>
            </a:r>
            <a:r>
              <a:rPr sz="2800" b="1" spc="-130" dirty="0">
                <a:latin typeface="Trebuchet MS"/>
                <a:cs typeface="Trebuchet MS"/>
              </a:rPr>
              <a:t>and</a:t>
            </a:r>
            <a:r>
              <a:rPr sz="2800" b="1" spc="-145" dirty="0">
                <a:latin typeface="Trebuchet MS"/>
                <a:cs typeface="Trebuchet MS"/>
              </a:rPr>
              <a:t> </a:t>
            </a:r>
            <a:r>
              <a:rPr sz="2800" b="1" spc="-155" dirty="0">
                <a:latin typeface="Trebuchet MS"/>
                <a:cs typeface="Trebuchet MS"/>
              </a:rPr>
              <a:t>Management(</a:t>
            </a:r>
            <a:r>
              <a:rPr sz="2800" b="1" spc="-200" dirty="0">
                <a:latin typeface="Trebuchet MS"/>
                <a:cs typeface="Trebuchet MS"/>
              </a:rPr>
              <a:t> </a:t>
            </a:r>
            <a:r>
              <a:rPr sz="2800" b="1" spc="-40" dirty="0">
                <a:latin typeface="Trebuchet MS"/>
                <a:cs typeface="Trebuchet MS"/>
              </a:rPr>
              <a:t>Cont..)</a:t>
            </a:r>
            <a:endParaRPr sz="2800">
              <a:latin typeface="Trebuchet MS"/>
              <a:cs typeface="Trebuchet MS"/>
            </a:endParaRPr>
          </a:p>
          <a:p>
            <a:pPr marL="469900" marR="293370" indent="-457200">
              <a:lnSpc>
                <a:spcPct val="82200"/>
              </a:lnSpc>
              <a:spcBef>
                <a:spcPts val="580"/>
              </a:spcBef>
              <a:buFont typeface="Arial"/>
              <a:buChar char="•"/>
              <a:tabLst>
                <a:tab pos="469265" algn="l"/>
                <a:tab pos="469900" algn="l"/>
                <a:tab pos="8136890" algn="l"/>
              </a:tabLst>
            </a:pPr>
            <a:r>
              <a:rPr sz="2800" b="1" spc="-170" dirty="0">
                <a:latin typeface="Trebuchet MS"/>
                <a:cs typeface="Trebuchet MS"/>
              </a:rPr>
              <a:t>Target</a:t>
            </a:r>
            <a:r>
              <a:rPr sz="2800" b="1" spc="-75" dirty="0">
                <a:latin typeface="Trebuchet MS"/>
                <a:cs typeface="Trebuchet MS"/>
              </a:rPr>
              <a:t> </a:t>
            </a:r>
            <a:r>
              <a:rPr sz="2800" b="1" spc="-150" dirty="0">
                <a:latin typeface="Trebuchet MS"/>
                <a:cs typeface="Trebuchet MS"/>
              </a:rPr>
              <a:t>Marketing</a:t>
            </a:r>
            <a:r>
              <a:rPr sz="2800" b="1" spc="-120" dirty="0">
                <a:latin typeface="Trebuchet MS"/>
                <a:cs typeface="Trebuchet MS"/>
              </a:rPr>
              <a:t> </a:t>
            </a:r>
            <a:r>
              <a:rPr sz="2800" dirty="0">
                <a:latin typeface="MS PGothic"/>
                <a:cs typeface="MS PGothic"/>
              </a:rPr>
              <a:t>−</a:t>
            </a:r>
            <a:r>
              <a:rPr sz="2800" spc="-10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helps</a:t>
            </a:r>
            <a:r>
              <a:rPr sz="2800" spc="-20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to</a:t>
            </a:r>
            <a:r>
              <a:rPr sz="2800" spc="15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find</a:t>
            </a:r>
            <a:r>
              <a:rPr sz="2800" spc="-55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clusters</a:t>
            </a:r>
            <a:r>
              <a:rPr sz="2800" spc="-45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of</a:t>
            </a:r>
            <a:r>
              <a:rPr sz="2800" spc="-15" dirty="0">
                <a:latin typeface="MS PGothic"/>
                <a:cs typeface="MS PGothic"/>
              </a:rPr>
              <a:t> </a:t>
            </a:r>
            <a:r>
              <a:rPr sz="2800" spc="-10" dirty="0">
                <a:latin typeface="MS PGothic"/>
                <a:cs typeface="MS PGothic"/>
              </a:rPr>
              <a:t>model</a:t>
            </a:r>
            <a:r>
              <a:rPr sz="2800" dirty="0">
                <a:latin typeface="MS PGothic"/>
                <a:cs typeface="MS PGothic"/>
              </a:rPr>
              <a:t>	</a:t>
            </a:r>
            <a:r>
              <a:rPr sz="2800" spc="-10" dirty="0">
                <a:latin typeface="MS PGothic"/>
                <a:cs typeface="MS PGothic"/>
              </a:rPr>
              <a:t>customers </a:t>
            </a:r>
            <a:r>
              <a:rPr sz="2800" dirty="0">
                <a:latin typeface="MS PGothic"/>
                <a:cs typeface="MS PGothic"/>
              </a:rPr>
              <a:t>who</a:t>
            </a:r>
            <a:r>
              <a:rPr sz="2800" spc="-30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share</a:t>
            </a:r>
            <a:r>
              <a:rPr sz="2800" spc="-20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the</a:t>
            </a:r>
            <a:r>
              <a:rPr sz="2800" spc="-20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same</a:t>
            </a:r>
            <a:r>
              <a:rPr sz="2800" spc="-45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characteristics</a:t>
            </a:r>
            <a:r>
              <a:rPr sz="2800" spc="-110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such</a:t>
            </a:r>
            <a:r>
              <a:rPr sz="2800" spc="75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as</a:t>
            </a:r>
            <a:r>
              <a:rPr sz="2800" spc="-45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interests,</a:t>
            </a:r>
            <a:r>
              <a:rPr sz="2800" spc="-50" dirty="0">
                <a:latin typeface="MS PGothic"/>
                <a:cs typeface="MS PGothic"/>
              </a:rPr>
              <a:t> </a:t>
            </a:r>
            <a:r>
              <a:rPr sz="2800" spc="-10" dirty="0">
                <a:latin typeface="MS PGothic"/>
                <a:cs typeface="MS PGothic"/>
              </a:rPr>
              <a:t>spending </a:t>
            </a:r>
            <a:r>
              <a:rPr sz="2800" dirty="0">
                <a:latin typeface="MS PGothic"/>
                <a:cs typeface="MS PGothic"/>
              </a:rPr>
              <a:t>habits,</a:t>
            </a:r>
            <a:r>
              <a:rPr sz="2800" spc="-55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income,</a:t>
            </a:r>
            <a:r>
              <a:rPr sz="2800" spc="-10" dirty="0">
                <a:latin typeface="MS PGothic"/>
                <a:cs typeface="MS PGothic"/>
              </a:rPr>
              <a:t> </a:t>
            </a:r>
            <a:r>
              <a:rPr sz="2800" spc="-20" dirty="0">
                <a:latin typeface="MS PGothic"/>
                <a:cs typeface="MS PGothic"/>
              </a:rPr>
              <a:t>etc.</a:t>
            </a:r>
            <a:endParaRPr sz="2800">
              <a:latin typeface="MS PGothic"/>
              <a:cs typeface="MS PGothic"/>
            </a:endParaRPr>
          </a:p>
          <a:p>
            <a:pPr marL="469900" marR="5080" indent="-457200">
              <a:lnSpc>
                <a:spcPct val="78600"/>
              </a:lnSpc>
              <a:spcBef>
                <a:spcPts val="320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b="1" spc="-170" dirty="0">
                <a:latin typeface="Trebuchet MS"/>
                <a:cs typeface="Trebuchet MS"/>
              </a:rPr>
              <a:t>Determining</a:t>
            </a:r>
            <a:r>
              <a:rPr sz="2800" b="1" spc="-195" dirty="0">
                <a:latin typeface="Trebuchet MS"/>
                <a:cs typeface="Trebuchet MS"/>
              </a:rPr>
              <a:t> </a:t>
            </a:r>
            <a:r>
              <a:rPr sz="2800" b="1" spc="-114" dirty="0">
                <a:latin typeface="Trebuchet MS"/>
                <a:cs typeface="Trebuchet MS"/>
              </a:rPr>
              <a:t>Customer</a:t>
            </a:r>
            <a:r>
              <a:rPr sz="2800" b="1" spc="-105" dirty="0">
                <a:latin typeface="Trebuchet MS"/>
                <a:cs typeface="Trebuchet MS"/>
              </a:rPr>
              <a:t> </a:t>
            </a:r>
            <a:r>
              <a:rPr sz="2800" b="1" spc="-145" dirty="0">
                <a:latin typeface="Trebuchet MS"/>
                <a:cs typeface="Trebuchet MS"/>
              </a:rPr>
              <a:t>purchasing</a:t>
            </a:r>
            <a:r>
              <a:rPr sz="2800" b="1" spc="-110" dirty="0">
                <a:latin typeface="Trebuchet MS"/>
                <a:cs typeface="Trebuchet MS"/>
              </a:rPr>
              <a:t> </a:t>
            </a:r>
            <a:r>
              <a:rPr sz="2800" b="1" spc="-155" dirty="0">
                <a:latin typeface="Trebuchet MS"/>
                <a:cs typeface="Trebuchet MS"/>
              </a:rPr>
              <a:t>pattern</a:t>
            </a:r>
            <a:r>
              <a:rPr sz="2800" b="1" spc="-30" dirty="0">
                <a:latin typeface="Trebuchet MS"/>
                <a:cs typeface="Trebuchet MS"/>
              </a:rPr>
              <a:t> </a:t>
            </a:r>
            <a:r>
              <a:rPr sz="2800" dirty="0">
                <a:latin typeface="MS PGothic"/>
                <a:cs typeface="MS PGothic"/>
              </a:rPr>
              <a:t>−</a:t>
            </a:r>
            <a:r>
              <a:rPr sz="2800" spc="15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helps</a:t>
            </a:r>
            <a:r>
              <a:rPr sz="2800" spc="-10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in</a:t>
            </a:r>
            <a:r>
              <a:rPr sz="2800" spc="80" dirty="0">
                <a:latin typeface="MS PGothic"/>
                <a:cs typeface="MS PGothic"/>
              </a:rPr>
              <a:t> </a:t>
            </a:r>
            <a:r>
              <a:rPr sz="2800" spc="-10" dirty="0">
                <a:latin typeface="MS PGothic"/>
                <a:cs typeface="MS PGothic"/>
              </a:rPr>
              <a:t>determining </a:t>
            </a:r>
            <a:r>
              <a:rPr sz="2800" dirty="0">
                <a:latin typeface="MS PGothic"/>
                <a:cs typeface="MS PGothic"/>
              </a:rPr>
              <a:t>customer</a:t>
            </a:r>
            <a:r>
              <a:rPr sz="2800" spc="-50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purchasing</a:t>
            </a:r>
            <a:r>
              <a:rPr sz="2800" spc="-70" dirty="0">
                <a:latin typeface="MS PGothic"/>
                <a:cs typeface="MS PGothic"/>
              </a:rPr>
              <a:t> </a:t>
            </a:r>
            <a:r>
              <a:rPr sz="2800" spc="-10" dirty="0">
                <a:latin typeface="MS PGothic"/>
                <a:cs typeface="MS PGothic"/>
              </a:rPr>
              <a:t>pattern.</a:t>
            </a:r>
            <a:endParaRPr sz="2800">
              <a:latin typeface="MS PGothic"/>
              <a:cs typeface="MS PGothic"/>
            </a:endParaRPr>
          </a:p>
          <a:p>
            <a:pPr marL="469900" marR="826769" indent="-457200">
              <a:lnSpc>
                <a:spcPct val="78500"/>
              </a:lnSpc>
              <a:spcBef>
                <a:spcPts val="325"/>
              </a:spcBef>
              <a:buFont typeface="Arial"/>
              <a:buChar char="•"/>
              <a:tabLst>
                <a:tab pos="469265" algn="l"/>
                <a:tab pos="469900" algn="l"/>
                <a:tab pos="7659370" algn="l"/>
              </a:tabLst>
            </a:pPr>
            <a:r>
              <a:rPr sz="2800" b="1" spc="-140" dirty="0">
                <a:latin typeface="Trebuchet MS"/>
                <a:cs typeface="Trebuchet MS"/>
              </a:rPr>
              <a:t>Providing</a:t>
            </a:r>
            <a:r>
              <a:rPr sz="2800" b="1" spc="-260" dirty="0">
                <a:latin typeface="Trebuchet MS"/>
                <a:cs typeface="Trebuchet MS"/>
              </a:rPr>
              <a:t> </a:t>
            </a:r>
            <a:r>
              <a:rPr sz="2800" b="1" spc="-85" dirty="0">
                <a:latin typeface="Trebuchet MS"/>
                <a:cs typeface="Trebuchet MS"/>
              </a:rPr>
              <a:t>Summary</a:t>
            </a:r>
            <a:r>
              <a:rPr sz="2800" b="1" spc="110" dirty="0">
                <a:latin typeface="Trebuchet MS"/>
                <a:cs typeface="Trebuchet MS"/>
              </a:rPr>
              <a:t> </a:t>
            </a:r>
            <a:r>
              <a:rPr sz="2800" b="1" spc="-145" dirty="0">
                <a:latin typeface="Trebuchet MS"/>
                <a:cs typeface="Trebuchet MS"/>
              </a:rPr>
              <a:t>Information</a:t>
            </a:r>
            <a:r>
              <a:rPr sz="2800" b="1" spc="90" dirty="0">
                <a:latin typeface="Trebuchet MS"/>
                <a:cs typeface="Trebuchet MS"/>
              </a:rPr>
              <a:t> </a:t>
            </a:r>
            <a:r>
              <a:rPr sz="2800" dirty="0">
                <a:latin typeface="MS PGothic"/>
                <a:cs typeface="MS PGothic"/>
              </a:rPr>
              <a:t>−</a:t>
            </a:r>
            <a:r>
              <a:rPr sz="2800" spc="-95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Data</a:t>
            </a:r>
            <a:r>
              <a:rPr sz="2800" spc="-114" dirty="0">
                <a:latin typeface="MS PGothic"/>
                <a:cs typeface="MS PGothic"/>
              </a:rPr>
              <a:t> </a:t>
            </a:r>
            <a:r>
              <a:rPr sz="2800" spc="-10" dirty="0">
                <a:latin typeface="MS PGothic"/>
                <a:cs typeface="MS PGothic"/>
              </a:rPr>
              <a:t>mining</a:t>
            </a:r>
            <a:r>
              <a:rPr sz="2800" dirty="0">
                <a:latin typeface="MS PGothic"/>
                <a:cs typeface="MS PGothic"/>
              </a:rPr>
              <a:t>	provides</a:t>
            </a:r>
            <a:r>
              <a:rPr sz="2800" spc="-55" dirty="0">
                <a:latin typeface="MS PGothic"/>
                <a:cs typeface="MS PGothic"/>
              </a:rPr>
              <a:t> </a:t>
            </a:r>
            <a:r>
              <a:rPr sz="2800" spc="-25" dirty="0">
                <a:latin typeface="MS PGothic"/>
                <a:cs typeface="MS PGothic"/>
              </a:rPr>
              <a:t>us </a:t>
            </a:r>
            <a:r>
              <a:rPr sz="2800" dirty="0">
                <a:latin typeface="MS PGothic"/>
                <a:cs typeface="MS PGothic"/>
              </a:rPr>
              <a:t>various</a:t>
            </a:r>
            <a:r>
              <a:rPr sz="2800" spc="-75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multidimensional</a:t>
            </a:r>
            <a:r>
              <a:rPr sz="2800" spc="-150" dirty="0">
                <a:latin typeface="MS PGothic"/>
                <a:cs typeface="MS PGothic"/>
              </a:rPr>
              <a:t> </a:t>
            </a:r>
            <a:r>
              <a:rPr sz="2800" dirty="0">
                <a:latin typeface="MS PGothic"/>
                <a:cs typeface="MS PGothic"/>
              </a:rPr>
              <a:t>summary</a:t>
            </a:r>
            <a:r>
              <a:rPr sz="2800" spc="-5" dirty="0">
                <a:latin typeface="MS PGothic"/>
                <a:cs typeface="MS PGothic"/>
              </a:rPr>
              <a:t> </a:t>
            </a:r>
            <a:r>
              <a:rPr sz="2800" spc="-10" dirty="0">
                <a:latin typeface="MS PGothic"/>
                <a:cs typeface="MS PGothic"/>
              </a:rPr>
              <a:t>reports.</a:t>
            </a:r>
            <a:endParaRPr sz="28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61794" y="1285811"/>
            <a:ext cx="7938770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dirty="0">
                <a:latin typeface="Times New Roman"/>
                <a:cs typeface="Times New Roman"/>
              </a:rPr>
              <a:t>Data</a:t>
            </a:r>
            <a:r>
              <a:rPr b="0" spc="-4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mining is</a:t>
            </a:r>
            <a:r>
              <a:rPr b="0" spc="-2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highly</a:t>
            </a:r>
            <a:r>
              <a:rPr b="0" spc="-15" dirty="0">
                <a:latin typeface="Times New Roman"/>
                <a:cs typeface="Times New Roman"/>
              </a:rPr>
              <a:t> </a:t>
            </a:r>
            <a:r>
              <a:rPr b="0" dirty="0">
                <a:latin typeface="Times New Roman"/>
                <a:cs typeface="Times New Roman"/>
              </a:rPr>
              <a:t>useful</a:t>
            </a:r>
            <a:r>
              <a:rPr b="0" spc="-5" dirty="0">
                <a:latin typeface="Times New Roman"/>
                <a:cs typeface="Times New Roman"/>
              </a:rPr>
              <a:t> </a:t>
            </a:r>
            <a:r>
              <a:rPr b="0" spc="-10" dirty="0">
                <a:latin typeface="Times New Roman"/>
                <a:cs typeface="Times New Roman"/>
              </a:rPr>
              <a:t>in:(cont..)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24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714692" y="2300331"/>
            <a:ext cx="10629900" cy="368427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3000" b="1" spc="-165" dirty="0">
                <a:latin typeface="Trebuchet MS"/>
                <a:cs typeface="Trebuchet MS"/>
              </a:rPr>
              <a:t>Corporate</a:t>
            </a:r>
            <a:r>
              <a:rPr sz="3000" b="1" spc="-295" dirty="0">
                <a:latin typeface="Trebuchet MS"/>
                <a:cs typeface="Trebuchet MS"/>
              </a:rPr>
              <a:t> </a:t>
            </a:r>
            <a:r>
              <a:rPr sz="3000" b="1" spc="-100" dirty="0">
                <a:latin typeface="Trebuchet MS"/>
                <a:cs typeface="Trebuchet MS"/>
              </a:rPr>
              <a:t>Analysis</a:t>
            </a:r>
            <a:r>
              <a:rPr sz="3000" b="1" spc="-85" dirty="0">
                <a:latin typeface="Trebuchet MS"/>
                <a:cs typeface="Trebuchet MS"/>
              </a:rPr>
              <a:t> </a:t>
            </a:r>
            <a:r>
              <a:rPr sz="3000" b="1" spc="-145" dirty="0">
                <a:latin typeface="Trebuchet MS"/>
                <a:cs typeface="Trebuchet MS"/>
              </a:rPr>
              <a:t>and</a:t>
            </a:r>
            <a:r>
              <a:rPr sz="3000" b="1" spc="-245" dirty="0">
                <a:latin typeface="Trebuchet MS"/>
                <a:cs typeface="Trebuchet MS"/>
              </a:rPr>
              <a:t> </a:t>
            </a:r>
            <a:r>
              <a:rPr sz="3000" b="1" spc="-45" dirty="0">
                <a:latin typeface="Trebuchet MS"/>
                <a:cs typeface="Trebuchet MS"/>
              </a:rPr>
              <a:t>Risk</a:t>
            </a:r>
            <a:r>
              <a:rPr sz="3000" b="1" spc="-70" dirty="0">
                <a:latin typeface="Trebuchet MS"/>
                <a:cs typeface="Trebuchet MS"/>
              </a:rPr>
              <a:t> </a:t>
            </a:r>
            <a:r>
              <a:rPr sz="3000" b="1" spc="-85" dirty="0">
                <a:latin typeface="Trebuchet MS"/>
                <a:cs typeface="Trebuchet MS"/>
              </a:rPr>
              <a:t>Management</a:t>
            </a:r>
            <a:endParaRPr sz="3000">
              <a:latin typeface="Trebuchet MS"/>
              <a:cs typeface="Trebuchet MS"/>
            </a:endParaRPr>
          </a:p>
          <a:p>
            <a:pPr marL="469900" marR="178435" indent="-457200">
              <a:lnSpc>
                <a:spcPct val="91100"/>
              </a:lnSpc>
              <a:spcBef>
                <a:spcPts val="740"/>
              </a:spcBef>
              <a:buFont typeface="Arial"/>
              <a:buChar char="•"/>
              <a:tabLst>
                <a:tab pos="469265" algn="l"/>
                <a:tab pos="469900" algn="l"/>
                <a:tab pos="4384675" algn="l"/>
                <a:tab pos="7562850" algn="l"/>
              </a:tabLst>
            </a:pPr>
            <a:r>
              <a:rPr sz="3000" b="1" spc="-155" dirty="0">
                <a:latin typeface="Trebuchet MS"/>
                <a:cs typeface="Trebuchet MS"/>
              </a:rPr>
              <a:t>Finance</a:t>
            </a:r>
            <a:r>
              <a:rPr sz="3000" b="1" spc="-229" dirty="0">
                <a:latin typeface="Trebuchet MS"/>
                <a:cs typeface="Trebuchet MS"/>
              </a:rPr>
              <a:t> </a:t>
            </a:r>
            <a:r>
              <a:rPr sz="3000" b="1" spc="-185" dirty="0">
                <a:latin typeface="Trebuchet MS"/>
                <a:cs typeface="Trebuchet MS"/>
              </a:rPr>
              <a:t>Planning</a:t>
            </a:r>
            <a:r>
              <a:rPr sz="3000" b="1" spc="-105" dirty="0">
                <a:latin typeface="Trebuchet MS"/>
                <a:cs typeface="Trebuchet MS"/>
              </a:rPr>
              <a:t> </a:t>
            </a:r>
            <a:r>
              <a:rPr sz="3000" b="1" spc="-145" dirty="0">
                <a:latin typeface="Trebuchet MS"/>
                <a:cs typeface="Trebuchet MS"/>
              </a:rPr>
              <a:t>and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dirty="0">
                <a:latin typeface="Trebuchet MS"/>
                <a:cs typeface="Trebuchet MS"/>
              </a:rPr>
              <a:t>Asset </a:t>
            </a:r>
            <a:r>
              <a:rPr sz="3000" b="1" spc="-170" dirty="0">
                <a:latin typeface="Trebuchet MS"/>
                <a:cs typeface="Trebuchet MS"/>
              </a:rPr>
              <a:t>Evaluation</a:t>
            </a:r>
            <a:r>
              <a:rPr sz="3000" b="1" spc="-70" dirty="0">
                <a:latin typeface="Trebuchet MS"/>
                <a:cs typeface="Trebuchet MS"/>
              </a:rPr>
              <a:t> </a:t>
            </a:r>
            <a:r>
              <a:rPr sz="3000" dirty="0">
                <a:latin typeface="MS PGothic"/>
                <a:cs typeface="MS PGothic"/>
              </a:rPr>
              <a:t>−</a:t>
            </a:r>
            <a:r>
              <a:rPr sz="3000" spc="-15" dirty="0">
                <a:latin typeface="MS PGothic"/>
                <a:cs typeface="MS PGothic"/>
              </a:rPr>
              <a:t> </a:t>
            </a:r>
            <a:r>
              <a:rPr sz="3000" spc="-25" dirty="0">
                <a:latin typeface="MS PGothic"/>
                <a:cs typeface="MS PGothic"/>
              </a:rPr>
              <a:t>It</a:t>
            </a:r>
            <a:r>
              <a:rPr sz="3000" dirty="0">
                <a:latin typeface="MS PGothic"/>
                <a:cs typeface="MS PGothic"/>
              </a:rPr>
              <a:t>	involves</a:t>
            </a:r>
            <a:r>
              <a:rPr sz="3000" spc="-30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cash</a:t>
            </a:r>
            <a:r>
              <a:rPr sz="3000" spc="-30" dirty="0">
                <a:latin typeface="MS PGothic"/>
                <a:cs typeface="MS PGothic"/>
              </a:rPr>
              <a:t> </a:t>
            </a:r>
            <a:r>
              <a:rPr sz="3000" spc="-20" dirty="0">
                <a:latin typeface="MS PGothic"/>
                <a:cs typeface="MS PGothic"/>
              </a:rPr>
              <a:t>flow </a:t>
            </a:r>
            <a:r>
              <a:rPr sz="3000" dirty="0">
                <a:latin typeface="MS PGothic"/>
                <a:cs typeface="MS PGothic"/>
              </a:rPr>
              <a:t>analysis</a:t>
            </a:r>
            <a:r>
              <a:rPr sz="3000" spc="15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and</a:t>
            </a:r>
            <a:r>
              <a:rPr sz="3000" spc="-40" dirty="0">
                <a:latin typeface="MS PGothic"/>
                <a:cs typeface="MS PGothic"/>
              </a:rPr>
              <a:t> </a:t>
            </a:r>
            <a:r>
              <a:rPr sz="3000" spc="-10" dirty="0">
                <a:latin typeface="MS PGothic"/>
                <a:cs typeface="MS PGothic"/>
              </a:rPr>
              <a:t>prediction,</a:t>
            </a:r>
            <a:r>
              <a:rPr sz="3000" dirty="0">
                <a:latin typeface="MS PGothic"/>
                <a:cs typeface="MS PGothic"/>
              </a:rPr>
              <a:t>	contingent</a:t>
            </a:r>
            <a:r>
              <a:rPr sz="3000" spc="-45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claim</a:t>
            </a:r>
            <a:r>
              <a:rPr sz="3000" spc="-35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analysis</a:t>
            </a:r>
            <a:r>
              <a:rPr sz="3000" spc="20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to</a:t>
            </a:r>
            <a:r>
              <a:rPr sz="3000" spc="-25" dirty="0">
                <a:latin typeface="MS PGothic"/>
                <a:cs typeface="MS PGothic"/>
              </a:rPr>
              <a:t> </a:t>
            </a:r>
            <a:r>
              <a:rPr sz="3000" spc="-10" dirty="0">
                <a:latin typeface="MS PGothic"/>
                <a:cs typeface="MS PGothic"/>
              </a:rPr>
              <a:t>evaluate assets.</a:t>
            </a:r>
            <a:endParaRPr sz="3000">
              <a:latin typeface="MS PGothic"/>
              <a:cs typeface="MS PGothic"/>
            </a:endParaRPr>
          </a:p>
          <a:p>
            <a:pPr marL="469900" marR="5080" indent="-457200">
              <a:lnSpc>
                <a:spcPts val="3360"/>
              </a:lnSpc>
              <a:spcBef>
                <a:spcPts val="45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000" b="1" spc="-110" dirty="0">
                <a:latin typeface="Trebuchet MS"/>
                <a:cs typeface="Trebuchet MS"/>
              </a:rPr>
              <a:t>Resource</a:t>
            </a:r>
            <a:r>
              <a:rPr sz="3000" b="1" spc="-155" dirty="0">
                <a:latin typeface="Trebuchet MS"/>
                <a:cs typeface="Trebuchet MS"/>
              </a:rPr>
              <a:t> </a:t>
            </a:r>
            <a:r>
              <a:rPr sz="3000" b="1" spc="-175" dirty="0">
                <a:latin typeface="Trebuchet MS"/>
                <a:cs typeface="Trebuchet MS"/>
              </a:rPr>
              <a:t>Planning</a:t>
            </a:r>
            <a:r>
              <a:rPr sz="3000" b="1" spc="-55" dirty="0">
                <a:latin typeface="Trebuchet MS"/>
                <a:cs typeface="Trebuchet MS"/>
              </a:rPr>
              <a:t> </a:t>
            </a:r>
            <a:r>
              <a:rPr sz="3000" dirty="0">
                <a:latin typeface="MS PGothic"/>
                <a:cs typeface="MS PGothic"/>
              </a:rPr>
              <a:t>−</a:t>
            </a:r>
            <a:r>
              <a:rPr sz="3000" spc="-15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It</a:t>
            </a:r>
            <a:r>
              <a:rPr sz="3000" spc="-30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involves</a:t>
            </a:r>
            <a:r>
              <a:rPr sz="3000" spc="25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summarizing</a:t>
            </a:r>
            <a:r>
              <a:rPr sz="3000" spc="-30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and</a:t>
            </a:r>
            <a:r>
              <a:rPr sz="3000" spc="-20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comparing</a:t>
            </a:r>
            <a:r>
              <a:rPr sz="3000" spc="-10" dirty="0">
                <a:latin typeface="MS PGothic"/>
                <a:cs typeface="MS PGothic"/>
              </a:rPr>
              <a:t> </a:t>
            </a:r>
            <a:r>
              <a:rPr sz="3000" spc="-25" dirty="0">
                <a:latin typeface="MS PGothic"/>
                <a:cs typeface="MS PGothic"/>
              </a:rPr>
              <a:t>the </a:t>
            </a:r>
            <a:r>
              <a:rPr sz="3000" dirty="0">
                <a:latin typeface="MS PGothic"/>
                <a:cs typeface="MS PGothic"/>
              </a:rPr>
              <a:t>resources</a:t>
            </a:r>
            <a:r>
              <a:rPr sz="3000" spc="-55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and</a:t>
            </a:r>
            <a:r>
              <a:rPr sz="3000" spc="-10" dirty="0">
                <a:latin typeface="MS PGothic"/>
                <a:cs typeface="MS PGothic"/>
              </a:rPr>
              <a:t> spending.</a:t>
            </a:r>
            <a:endParaRPr sz="3000">
              <a:latin typeface="MS PGothic"/>
              <a:cs typeface="MS PGothic"/>
            </a:endParaRPr>
          </a:p>
          <a:p>
            <a:pPr marL="469900" marR="1685289" indent="-457200">
              <a:lnSpc>
                <a:spcPts val="3360"/>
              </a:lnSpc>
              <a:spcBef>
                <a:spcPts val="38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000" b="1" spc="-190" dirty="0">
                <a:latin typeface="Trebuchet MS"/>
                <a:cs typeface="Trebuchet MS"/>
              </a:rPr>
              <a:t>Competition</a:t>
            </a:r>
            <a:r>
              <a:rPr sz="3000" b="1" spc="-80" dirty="0">
                <a:latin typeface="Trebuchet MS"/>
                <a:cs typeface="Trebuchet MS"/>
              </a:rPr>
              <a:t> </a:t>
            </a:r>
            <a:r>
              <a:rPr sz="3000" dirty="0">
                <a:latin typeface="MS PGothic"/>
                <a:cs typeface="MS PGothic"/>
              </a:rPr>
              <a:t>−</a:t>
            </a:r>
            <a:r>
              <a:rPr sz="3000" spc="-15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It</a:t>
            </a:r>
            <a:r>
              <a:rPr sz="3000" spc="-45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involves</a:t>
            </a:r>
            <a:r>
              <a:rPr sz="3000" spc="10" dirty="0">
                <a:latin typeface="MS PGothic"/>
                <a:cs typeface="MS PGothic"/>
              </a:rPr>
              <a:t> </a:t>
            </a:r>
            <a:r>
              <a:rPr sz="3000" dirty="0">
                <a:latin typeface="MS PGothic"/>
                <a:cs typeface="MS PGothic"/>
              </a:rPr>
              <a:t>monitoring competitors</a:t>
            </a:r>
            <a:r>
              <a:rPr sz="3000" spc="-30" dirty="0">
                <a:latin typeface="MS PGothic"/>
                <a:cs typeface="MS PGothic"/>
              </a:rPr>
              <a:t> </a:t>
            </a:r>
            <a:r>
              <a:rPr sz="3000" spc="-25" dirty="0">
                <a:latin typeface="MS PGothic"/>
                <a:cs typeface="MS PGothic"/>
              </a:rPr>
              <a:t>and </a:t>
            </a:r>
            <a:r>
              <a:rPr sz="3000" dirty="0">
                <a:latin typeface="MS PGothic"/>
                <a:cs typeface="MS PGothic"/>
              </a:rPr>
              <a:t>market</a:t>
            </a:r>
            <a:r>
              <a:rPr sz="3000" spc="-105" dirty="0">
                <a:latin typeface="MS PGothic"/>
                <a:cs typeface="MS PGothic"/>
              </a:rPr>
              <a:t> </a:t>
            </a:r>
            <a:r>
              <a:rPr sz="3000" spc="-10" dirty="0">
                <a:latin typeface="MS PGothic"/>
                <a:cs typeface="MS PGothic"/>
              </a:rPr>
              <a:t>directions.</a:t>
            </a:r>
            <a:endParaRPr sz="30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94859" y="438848"/>
            <a:ext cx="7091045" cy="1245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2815" marR="5080" indent="-2190750">
              <a:lnSpc>
                <a:spcPct val="100000"/>
              </a:lnSpc>
              <a:spcBef>
                <a:spcPts val="100"/>
              </a:spcBef>
            </a:pPr>
            <a:r>
              <a:rPr dirty="0"/>
              <a:t>Challenges</a:t>
            </a:r>
            <a:r>
              <a:rPr spc="-35" dirty="0"/>
              <a:t> </a:t>
            </a:r>
            <a:r>
              <a:rPr dirty="0"/>
              <a:t>of</a:t>
            </a:r>
            <a:r>
              <a:rPr spc="-20" dirty="0"/>
              <a:t> </a:t>
            </a:r>
            <a:r>
              <a:rPr dirty="0"/>
              <a:t>Implementation</a:t>
            </a:r>
            <a:r>
              <a:rPr spc="-25" dirty="0"/>
              <a:t> in </a:t>
            </a:r>
            <a:r>
              <a:rPr dirty="0"/>
              <a:t>Data</a:t>
            </a:r>
            <a:r>
              <a:rPr spc="-114" dirty="0"/>
              <a:t> </a:t>
            </a:r>
            <a:r>
              <a:rPr spc="-10" dirty="0"/>
              <a:t>mining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8779" y="1701798"/>
            <a:ext cx="5410200" cy="514096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25</a:t>
            </a:fld>
            <a:endParaRPr spc="-25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07995" y="676211"/>
            <a:ext cx="7090409" cy="12458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2180" marR="5080" indent="-2190115">
              <a:lnSpc>
                <a:spcPct val="100000"/>
              </a:lnSpc>
              <a:spcBef>
                <a:spcPts val="100"/>
              </a:spcBef>
            </a:pPr>
            <a:r>
              <a:rPr dirty="0"/>
              <a:t>Challenges</a:t>
            </a:r>
            <a:r>
              <a:rPr spc="-35" dirty="0"/>
              <a:t> </a:t>
            </a:r>
            <a:r>
              <a:rPr dirty="0"/>
              <a:t>of</a:t>
            </a:r>
            <a:r>
              <a:rPr spc="-25" dirty="0"/>
              <a:t> </a:t>
            </a:r>
            <a:r>
              <a:rPr dirty="0"/>
              <a:t>Implementation</a:t>
            </a:r>
            <a:r>
              <a:rPr spc="-30" dirty="0"/>
              <a:t> </a:t>
            </a:r>
            <a:r>
              <a:rPr spc="-25" dirty="0"/>
              <a:t>in </a:t>
            </a:r>
            <a:r>
              <a:rPr dirty="0"/>
              <a:t>Data</a:t>
            </a:r>
            <a:r>
              <a:rPr spc="-35" dirty="0"/>
              <a:t> </a:t>
            </a:r>
            <a:r>
              <a:rPr spc="-10" dirty="0"/>
              <a:t>mining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26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533400" y="2301557"/>
            <a:ext cx="11288395" cy="3273425"/>
          </a:xfrm>
          <a:prstGeom prst="rect">
            <a:avLst/>
          </a:prstGeom>
        </p:spPr>
        <p:txBody>
          <a:bodyPr vert="horz" wrap="square" lIns="0" tIns="100330" rIns="0" bIns="0" rtlCol="0">
            <a:spAutoFit/>
          </a:bodyPr>
          <a:lstStyle/>
          <a:p>
            <a:pPr marL="469900" marR="5080" indent="-457834" algn="just">
              <a:lnSpc>
                <a:spcPct val="82100"/>
              </a:lnSpc>
              <a:spcBef>
                <a:spcPts val="790"/>
              </a:spcBef>
              <a:buFont typeface="Arial"/>
              <a:buChar char="•"/>
              <a:tabLst>
                <a:tab pos="470534" algn="l"/>
              </a:tabLst>
            </a:pPr>
            <a:r>
              <a:rPr sz="3200" b="1" spc="-75" dirty="0">
                <a:latin typeface="Trebuchet MS"/>
                <a:cs typeface="Trebuchet MS"/>
              </a:rPr>
              <a:t>Incomplete</a:t>
            </a:r>
            <a:r>
              <a:rPr sz="3200" b="1" spc="425" dirty="0">
                <a:latin typeface="Trebuchet MS"/>
                <a:cs typeface="Trebuchet MS"/>
              </a:rPr>
              <a:t> </a:t>
            </a:r>
            <a:r>
              <a:rPr sz="3200" b="1" dirty="0">
                <a:latin typeface="Trebuchet MS"/>
                <a:cs typeface="Trebuchet MS"/>
              </a:rPr>
              <a:t>and</a:t>
            </a:r>
            <a:r>
              <a:rPr sz="3200" b="1" spc="425" dirty="0">
                <a:latin typeface="Trebuchet MS"/>
                <a:cs typeface="Trebuchet MS"/>
              </a:rPr>
              <a:t> </a:t>
            </a:r>
            <a:r>
              <a:rPr sz="3200" b="1" dirty="0">
                <a:latin typeface="Trebuchet MS"/>
                <a:cs typeface="Trebuchet MS"/>
              </a:rPr>
              <a:t>noisy</a:t>
            </a:r>
            <a:r>
              <a:rPr sz="3200" b="1" spc="450" dirty="0">
                <a:latin typeface="Trebuchet MS"/>
                <a:cs typeface="Trebuchet MS"/>
              </a:rPr>
              <a:t> </a:t>
            </a:r>
            <a:r>
              <a:rPr sz="3200" b="1" dirty="0">
                <a:latin typeface="Trebuchet MS"/>
                <a:cs typeface="Trebuchet MS"/>
              </a:rPr>
              <a:t>data:</a:t>
            </a:r>
            <a:r>
              <a:rPr sz="3200" b="1" spc="415" dirty="0">
                <a:latin typeface="Trebuchet MS"/>
                <a:cs typeface="Trebuchet MS"/>
              </a:rPr>
              <a:t> </a:t>
            </a:r>
            <a:r>
              <a:rPr sz="3200" dirty="0">
                <a:latin typeface="MS PGothic"/>
                <a:cs typeface="MS PGothic"/>
              </a:rPr>
              <a:t>The</a:t>
            </a:r>
            <a:r>
              <a:rPr sz="3200" spc="59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57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</a:t>
            </a:r>
            <a:r>
              <a:rPr sz="3200" spc="56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the</a:t>
            </a:r>
            <a:r>
              <a:rPr sz="3200" spc="56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real-</a:t>
            </a:r>
            <a:r>
              <a:rPr sz="3200" dirty="0">
                <a:latin typeface="MS PGothic"/>
                <a:cs typeface="MS PGothic"/>
              </a:rPr>
              <a:t>world</a:t>
            </a:r>
            <a:r>
              <a:rPr sz="3200" spc="570" dirty="0">
                <a:latin typeface="MS PGothic"/>
                <a:cs typeface="MS PGothic"/>
              </a:rPr>
              <a:t>  </a:t>
            </a:r>
            <a:r>
              <a:rPr sz="3200" spc="-25" dirty="0">
                <a:latin typeface="MS PGothic"/>
                <a:cs typeface="MS PGothic"/>
              </a:rPr>
              <a:t>is </a:t>
            </a:r>
            <a:r>
              <a:rPr sz="3200" dirty="0">
                <a:latin typeface="MS PGothic"/>
                <a:cs typeface="MS PGothic"/>
              </a:rPr>
              <a:t>heterogeneous,</a:t>
            </a:r>
            <a:r>
              <a:rPr sz="3200" spc="38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incomplete,</a:t>
            </a:r>
            <a:r>
              <a:rPr sz="3200" spc="39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and</a:t>
            </a:r>
            <a:r>
              <a:rPr sz="3200" spc="39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noisy.</a:t>
            </a:r>
            <a:r>
              <a:rPr sz="3200" spc="40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37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</a:t>
            </a:r>
            <a:r>
              <a:rPr sz="3200" spc="39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huge</a:t>
            </a:r>
            <a:r>
              <a:rPr sz="3200" spc="40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quantities </a:t>
            </a:r>
            <a:r>
              <a:rPr sz="3200" dirty="0">
                <a:latin typeface="MS PGothic"/>
                <a:cs typeface="MS PGothic"/>
              </a:rPr>
              <a:t>will</a:t>
            </a:r>
            <a:r>
              <a:rPr sz="3200" spc="-4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usually</a:t>
            </a:r>
            <a:r>
              <a:rPr sz="3200" spc="-4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be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inaccurate</a:t>
            </a:r>
            <a:r>
              <a:rPr sz="3200" spc="-6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or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unreliable.</a:t>
            </a:r>
            <a:endParaRPr sz="3200">
              <a:latin typeface="MS PGothic"/>
              <a:cs typeface="MS PGothic"/>
            </a:endParaRPr>
          </a:p>
          <a:p>
            <a:pPr marL="469900" marR="208279" indent="-457834">
              <a:lnSpc>
                <a:spcPct val="82300"/>
              </a:lnSpc>
              <a:spcBef>
                <a:spcPts val="340"/>
              </a:spcBef>
              <a:buFont typeface="Arial"/>
              <a:buChar char="•"/>
              <a:tabLst>
                <a:tab pos="469900" algn="l"/>
                <a:tab pos="470534" algn="l"/>
                <a:tab pos="9610725" algn="l"/>
              </a:tabLst>
            </a:pPr>
            <a:r>
              <a:rPr sz="3200" b="1" spc="-50" dirty="0">
                <a:latin typeface="Trebuchet MS"/>
                <a:cs typeface="Trebuchet MS"/>
              </a:rPr>
              <a:t>Data</a:t>
            </a:r>
            <a:r>
              <a:rPr sz="3200" b="1" spc="-60" dirty="0">
                <a:latin typeface="Trebuchet MS"/>
                <a:cs typeface="Trebuchet MS"/>
              </a:rPr>
              <a:t> </a:t>
            </a:r>
            <a:r>
              <a:rPr sz="3200" b="1" spc="-175" dirty="0">
                <a:latin typeface="Trebuchet MS"/>
                <a:cs typeface="Trebuchet MS"/>
              </a:rPr>
              <a:t>Distribution:</a:t>
            </a:r>
            <a:r>
              <a:rPr sz="3200" b="1" spc="-265" dirty="0">
                <a:latin typeface="Trebuchet MS"/>
                <a:cs typeface="Trebuchet MS"/>
              </a:rPr>
              <a:t> </a:t>
            </a:r>
            <a:r>
              <a:rPr sz="3200" dirty="0">
                <a:latin typeface="MS PGothic"/>
                <a:cs typeface="MS PGothic"/>
              </a:rPr>
              <a:t>Real-worlds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is usually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stored</a:t>
            </a:r>
            <a:r>
              <a:rPr sz="3200" dirty="0">
                <a:latin typeface="MS PGothic"/>
                <a:cs typeface="MS PGothic"/>
              </a:rPr>
              <a:t>	</a:t>
            </a:r>
            <a:r>
              <a:rPr sz="3200" spc="-25" dirty="0">
                <a:latin typeface="MS PGothic"/>
                <a:cs typeface="MS PGothic"/>
              </a:rPr>
              <a:t>on </a:t>
            </a:r>
            <a:r>
              <a:rPr sz="3200" dirty="0">
                <a:latin typeface="MS PGothic"/>
                <a:cs typeface="MS PGothic"/>
              </a:rPr>
              <a:t>various</a:t>
            </a:r>
            <a:r>
              <a:rPr sz="3200" spc="-5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platforms</a:t>
            </a:r>
            <a:r>
              <a:rPr sz="3200" spc="-80" dirty="0">
                <a:latin typeface="MS PGothic"/>
                <a:cs typeface="MS PGothic"/>
              </a:rPr>
              <a:t> </a:t>
            </a:r>
            <a:r>
              <a:rPr sz="3200" b="1" spc="-45" dirty="0">
                <a:latin typeface="Trebuchet MS"/>
                <a:cs typeface="Trebuchet MS"/>
              </a:rPr>
              <a:t>eg</a:t>
            </a:r>
            <a:r>
              <a:rPr sz="3200" b="1" spc="-145" dirty="0">
                <a:latin typeface="Trebuchet MS"/>
                <a:cs typeface="Trebuchet MS"/>
              </a:rPr>
              <a:t> </a:t>
            </a:r>
            <a:r>
              <a:rPr sz="3200" dirty="0">
                <a:latin typeface="MS PGothic"/>
                <a:cs typeface="MS PGothic"/>
              </a:rPr>
              <a:t>email,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individual</a:t>
            </a:r>
            <a:r>
              <a:rPr sz="3200" spc="-5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systems,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It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is</a:t>
            </a:r>
            <a:r>
              <a:rPr sz="3200" spc="17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not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easy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spc="-25" dirty="0">
                <a:latin typeface="MS PGothic"/>
                <a:cs typeface="MS PGothic"/>
              </a:rPr>
              <a:t>to </a:t>
            </a:r>
            <a:r>
              <a:rPr sz="3200" dirty="0">
                <a:latin typeface="MS PGothic"/>
                <a:cs typeface="MS PGothic"/>
              </a:rPr>
              <a:t>arrange</a:t>
            </a:r>
            <a:r>
              <a:rPr sz="3200" spc="-6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and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store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as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useful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information</a:t>
            </a:r>
            <a:endParaRPr sz="3200">
              <a:latin typeface="MS PGothic"/>
              <a:cs typeface="MS PGothic"/>
            </a:endParaRPr>
          </a:p>
          <a:p>
            <a:pPr marL="469900" marR="826135" indent="-457834">
              <a:lnSpc>
                <a:spcPct val="67800"/>
              </a:lnSpc>
              <a:spcBef>
                <a:spcPts val="400"/>
              </a:spcBef>
              <a:buFont typeface="Arial"/>
              <a:buChar char="•"/>
              <a:tabLst>
                <a:tab pos="469900" algn="l"/>
                <a:tab pos="470534" algn="l"/>
                <a:tab pos="6404610" algn="l"/>
              </a:tabLst>
            </a:pPr>
            <a:r>
              <a:rPr sz="3200" b="1" spc="-165" dirty="0">
                <a:latin typeface="Trebuchet MS"/>
                <a:cs typeface="Trebuchet MS"/>
              </a:rPr>
              <a:t>Complex</a:t>
            </a:r>
            <a:r>
              <a:rPr sz="3200" b="1" spc="-285" dirty="0">
                <a:latin typeface="Trebuchet MS"/>
                <a:cs typeface="Trebuchet MS"/>
              </a:rPr>
              <a:t> </a:t>
            </a:r>
            <a:r>
              <a:rPr sz="3200" b="1" spc="-135" dirty="0">
                <a:latin typeface="Trebuchet MS"/>
                <a:cs typeface="Trebuchet MS"/>
              </a:rPr>
              <a:t>Data:</a:t>
            </a:r>
            <a:r>
              <a:rPr sz="3200" b="1" spc="-290" dirty="0">
                <a:latin typeface="Trebuchet MS"/>
                <a:cs typeface="Trebuchet MS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Real-</a:t>
            </a:r>
            <a:r>
              <a:rPr sz="3200" dirty="0">
                <a:latin typeface="MS PGothic"/>
                <a:cs typeface="MS PGothic"/>
              </a:rPr>
              <a:t>world</a:t>
            </a:r>
            <a:r>
              <a:rPr sz="3200" spc="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spc="-25" dirty="0">
                <a:latin typeface="MS PGothic"/>
                <a:cs typeface="MS PGothic"/>
              </a:rPr>
              <a:t>is</a:t>
            </a:r>
            <a:r>
              <a:rPr sz="3200" dirty="0">
                <a:latin typeface="MS PGothic"/>
                <a:cs typeface="MS PGothic"/>
              </a:rPr>
              <a:t>	</a:t>
            </a:r>
            <a:r>
              <a:rPr sz="3200" spc="-10" dirty="0">
                <a:latin typeface="MS PGothic"/>
                <a:cs typeface="MS PGothic"/>
              </a:rPr>
              <a:t>heterogeneous(different </a:t>
            </a:r>
            <a:r>
              <a:rPr sz="3200" dirty="0">
                <a:latin typeface="MS PGothic"/>
                <a:cs typeface="MS PGothic"/>
              </a:rPr>
              <a:t>format),</a:t>
            </a:r>
            <a:r>
              <a:rPr sz="3200" spc="-7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and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it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is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not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easy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to</a:t>
            </a:r>
            <a:r>
              <a:rPr sz="3200" spc="19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extract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useful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information.</a:t>
            </a:r>
            <a:endParaRPr sz="32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07995" y="676211"/>
            <a:ext cx="7090409" cy="12458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202180" marR="5080" indent="-2190115">
              <a:lnSpc>
                <a:spcPct val="100000"/>
              </a:lnSpc>
              <a:spcBef>
                <a:spcPts val="100"/>
              </a:spcBef>
            </a:pPr>
            <a:r>
              <a:rPr dirty="0"/>
              <a:t>Challenges</a:t>
            </a:r>
            <a:r>
              <a:rPr spc="-35" dirty="0"/>
              <a:t> </a:t>
            </a:r>
            <a:r>
              <a:rPr dirty="0"/>
              <a:t>of</a:t>
            </a:r>
            <a:r>
              <a:rPr spc="-25" dirty="0"/>
              <a:t> </a:t>
            </a:r>
            <a:r>
              <a:rPr dirty="0"/>
              <a:t>Implementation</a:t>
            </a:r>
            <a:r>
              <a:rPr spc="-30" dirty="0"/>
              <a:t> </a:t>
            </a:r>
            <a:r>
              <a:rPr spc="-25" dirty="0"/>
              <a:t>in </a:t>
            </a:r>
            <a:r>
              <a:rPr dirty="0"/>
              <a:t>Data</a:t>
            </a:r>
            <a:r>
              <a:rPr spc="-35" dirty="0"/>
              <a:t> </a:t>
            </a:r>
            <a:r>
              <a:rPr spc="-10" dirty="0"/>
              <a:t>mining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27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457200" y="2284666"/>
            <a:ext cx="11211560" cy="2821305"/>
          </a:xfrm>
          <a:prstGeom prst="rect">
            <a:avLst/>
          </a:prstGeom>
        </p:spPr>
        <p:txBody>
          <a:bodyPr vert="horz" wrap="square" lIns="0" tIns="125730" rIns="0" bIns="0" rtlCol="0">
            <a:spAutoFit/>
          </a:bodyPr>
          <a:lstStyle/>
          <a:p>
            <a:pPr marL="469900" marR="20320" indent="-457834" algn="just">
              <a:lnSpc>
                <a:spcPct val="76900"/>
              </a:lnSpc>
              <a:spcBef>
                <a:spcPts val="990"/>
              </a:spcBef>
              <a:buFont typeface="Arial"/>
              <a:buChar char="•"/>
              <a:tabLst>
                <a:tab pos="470534" algn="l"/>
              </a:tabLst>
            </a:pPr>
            <a:r>
              <a:rPr sz="3200" b="1" spc="-195" dirty="0">
                <a:latin typeface="Trebuchet MS"/>
                <a:cs typeface="Trebuchet MS"/>
              </a:rPr>
              <a:t>Performance:</a:t>
            </a:r>
            <a:r>
              <a:rPr sz="3200" b="1" spc="-50" dirty="0">
                <a:latin typeface="Trebuchet MS"/>
                <a:cs typeface="Trebuchet MS"/>
              </a:rPr>
              <a:t> </a:t>
            </a:r>
            <a:r>
              <a:rPr sz="3200" dirty="0">
                <a:latin typeface="MS PGothic"/>
                <a:cs typeface="MS PGothic"/>
              </a:rPr>
              <a:t>The data</a:t>
            </a:r>
            <a:r>
              <a:rPr sz="3200" spc="5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mining</a:t>
            </a:r>
            <a:r>
              <a:rPr sz="3200" spc="8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system's</a:t>
            </a:r>
            <a:r>
              <a:rPr sz="3200" spc="8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performance</a:t>
            </a:r>
            <a:r>
              <a:rPr sz="3200" spc="60" dirty="0">
                <a:latin typeface="MS PGothic"/>
                <a:cs typeface="MS PGothic"/>
              </a:rPr>
              <a:t>  </a:t>
            </a:r>
            <a:r>
              <a:rPr sz="3200" dirty="0">
                <a:latin typeface="MS PGothic"/>
                <a:cs typeface="MS PGothic"/>
              </a:rPr>
              <a:t>relies</a:t>
            </a:r>
            <a:r>
              <a:rPr sz="3200" spc="80" dirty="0">
                <a:latin typeface="MS PGothic"/>
                <a:cs typeface="MS PGothic"/>
              </a:rPr>
              <a:t> </a:t>
            </a:r>
            <a:r>
              <a:rPr sz="3200" spc="-25" dirty="0">
                <a:latin typeface="MS PGothic"/>
                <a:cs typeface="MS PGothic"/>
              </a:rPr>
              <a:t>on </a:t>
            </a:r>
            <a:r>
              <a:rPr sz="3200" dirty="0">
                <a:latin typeface="MS PGothic"/>
                <a:cs typeface="MS PGothic"/>
              </a:rPr>
              <a:t>the</a:t>
            </a:r>
            <a:r>
              <a:rPr sz="3200" spc="65" dirty="0">
                <a:latin typeface="MS PGothic"/>
                <a:cs typeface="MS PGothic"/>
              </a:rPr>
              <a:t>  </a:t>
            </a:r>
            <a:r>
              <a:rPr sz="3200" dirty="0">
                <a:latin typeface="MS PGothic"/>
                <a:cs typeface="MS PGothic"/>
              </a:rPr>
              <a:t>efficiency</a:t>
            </a:r>
            <a:r>
              <a:rPr sz="3200" spc="60" dirty="0">
                <a:latin typeface="MS PGothic"/>
                <a:cs typeface="MS PGothic"/>
              </a:rPr>
              <a:t>  </a:t>
            </a:r>
            <a:r>
              <a:rPr sz="3200" dirty="0">
                <a:latin typeface="MS PGothic"/>
                <a:cs typeface="MS PGothic"/>
              </a:rPr>
              <a:t>of</a:t>
            </a:r>
            <a:r>
              <a:rPr sz="3200" spc="70" dirty="0">
                <a:latin typeface="MS PGothic"/>
                <a:cs typeface="MS PGothic"/>
              </a:rPr>
              <a:t>  </a:t>
            </a:r>
            <a:r>
              <a:rPr sz="3200" dirty="0">
                <a:latin typeface="MS PGothic"/>
                <a:cs typeface="MS PGothic"/>
              </a:rPr>
              <a:t>algorithms</a:t>
            </a:r>
            <a:r>
              <a:rPr sz="3200" spc="60" dirty="0">
                <a:latin typeface="MS PGothic"/>
                <a:cs typeface="MS PGothic"/>
              </a:rPr>
              <a:t>  </a:t>
            </a:r>
            <a:r>
              <a:rPr sz="3200" dirty="0">
                <a:latin typeface="MS PGothic"/>
                <a:cs typeface="MS PGothic"/>
              </a:rPr>
              <a:t>and</a:t>
            </a:r>
            <a:r>
              <a:rPr sz="3200" spc="65" dirty="0">
                <a:latin typeface="MS PGothic"/>
                <a:cs typeface="MS PGothic"/>
              </a:rPr>
              <a:t>  </a:t>
            </a:r>
            <a:r>
              <a:rPr sz="3200" dirty="0">
                <a:latin typeface="MS PGothic"/>
                <a:cs typeface="MS PGothic"/>
              </a:rPr>
              <a:t>techniques</a:t>
            </a:r>
            <a:r>
              <a:rPr sz="3200" spc="405" dirty="0">
                <a:latin typeface="MS PGothic"/>
                <a:cs typeface="MS PGothic"/>
              </a:rPr>
              <a:t>   </a:t>
            </a:r>
            <a:r>
              <a:rPr sz="3200" dirty="0">
                <a:latin typeface="MS PGothic"/>
                <a:cs typeface="MS PGothic"/>
              </a:rPr>
              <a:t>used.</a:t>
            </a:r>
            <a:r>
              <a:rPr sz="3200" spc="75" dirty="0">
                <a:latin typeface="MS PGothic"/>
                <a:cs typeface="MS PGothic"/>
              </a:rPr>
              <a:t>  </a:t>
            </a:r>
            <a:r>
              <a:rPr sz="3200" dirty="0">
                <a:latin typeface="MS PGothic"/>
                <a:cs typeface="MS PGothic"/>
              </a:rPr>
              <a:t>If</a:t>
            </a:r>
            <a:r>
              <a:rPr sz="3200" spc="50" dirty="0">
                <a:latin typeface="MS PGothic"/>
                <a:cs typeface="MS PGothic"/>
              </a:rPr>
              <a:t>  </a:t>
            </a:r>
            <a:r>
              <a:rPr sz="3200" spc="-25" dirty="0">
                <a:latin typeface="MS PGothic"/>
                <a:cs typeface="MS PGothic"/>
              </a:rPr>
              <a:t>the </a:t>
            </a:r>
            <a:r>
              <a:rPr sz="3200" dirty="0">
                <a:latin typeface="MS PGothic"/>
                <a:cs typeface="MS PGothic"/>
              </a:rPr>
              <a:t>designed</a:t>
            </a:r>
            <a:r>
              <a:rPr sz="3200" spc="30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algorithm</a:t>
            </a:r>
            <a:r>
              <a:rPr sz="3200" spc="3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and</a:t>
            </a:r>
            <a:r>
              <a:rPr sz="3200" spc="30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techniques</a:t>
            </a:r>
            <a:r>
              <a:rPr sz="3200" spc="3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used</a:t>
            </a:r>
            <a:r>
              <a:rPr sz="3200" spc="315" dirty="0">
                <a:latin typeface="MS PGothic"/>
                <a:cs typeface="MS PGothic"/>
              </a:rPr>
              <a:t>  </a:t>
            </a:r>
            <a:r>
              <a:rPr sz="3200" dirty="0">
                <a:latin typeface="MS PGothic"/>
                <a:cs typeface="MS PGothic"/>
              </a:rPr>
              <a:t>present</a:t>
            </a:r>
            <a:r>
              <a:rPr sz="3200" spc="29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weakness</a:t>
            </a:r>
            <a:r>
              <a:rPr sz="3200" spc="335" dirty="0">
                <a:latin typeface="MS PGothic"/>
                <a:cs typeface="MS PGothic"/>
              </a:rPr>
              <a:t> </a:t>
            </a:r>
            <a:r>
              <a:rPr sz="3200" spc="-25" dirty="0">
                <a:latin typeface="MS PGothic"/>
                <a:cs typeface="MS PGothic"/>
              </a:rPr>
              <a:t>it </a:t>
            </a:r>
            <a:r>
              <a:rPr sz="3200" dirty="0">
                <a:latin typeface="MS PGothic"/>
                <a:cs typeface="MS PGothic"/>
              </a:rPr>
              <a:t>will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affect</a:t>
            </a:r>
            <a:r>
              <a:rPr sz="3200" spc="-5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performance</a:t>
            </a:r>
            <a:r>
              <a:rPr sz="3200" spc="-80" dirty="0">
                <a:latin typeface="MS PGothic"/>
                <a:cs typeface="MS PGothic"/>
              </a:rPr>
              <a:t> </a:t>
            </a:r>
            <a:r>
              <a:rPr sz="3200" spc="-50" dirty="0">
                <a:latin typeface="MS PGothic"/>
                <a:cs typeface="MS PGothic"/>
              </a:rPr>
              <a:t>.</a:t>
            </a:r>
            <a:endParaRPr sz="3200">
              <a:latin typeface="MS PGothic"/>
              <a:cs typeface="MS PGothic"/>
            </a:endParaRPr>
          </a:p>
          <a:p>
            <a:pPr marL="469900" marR="5080" indent="-457834" algn="just">
              <a:lnSpc>
                <a:spcPct val="77600"/>
              </a:lnSpc>
              <a:spcBef>
                <a:spcPts val="360"/>
              </a:spcBef>
              <a:buFont typeface="Arial"/>
              <a:buChar char="•"/>
              <a:tabLst>
                <a:tab pos="470534" algn="l"/>
              </a:tabLst>
            </a:pPr>
            <a:r>
              <a:rPr sz="3200" b="1" dirty="0">
                <a:latin typeface="Trebuchet MS"/>
                <a:cs typeface="Trebuchet MS"/>
              </a:rPr>
              <a:t>Data</a:t>
            </a:r>
            <a:r>
              <a:rPr sz="3200" b="1" spc="620" dirty="0">
                <a:latin typeface="Trebuchet MS"/>
                <a:cs typeface="Trebuchet MS"/>
              </a:rPr>
              <a:t> </a:t>
            </a:r>
            <a:r>
              <a:rPr sz="3200" b="1" dirty="0">
                <a:latin typeface="Trebuchet MS"/>
                <a:cs typeface="Trebuchet MS"/>
              </a:rPr>
              <a:t>Privacy</a:t>
            </a:r>
            <a:r>
              <a:rPr sz="3200" b="1" spc="630" dirty="0">
                <a:latin typeface="Trebuchet MS"/>
                <a:cs typeface="Trebuchet MS"/>
              </a:rPr>
              <a:t> </a:t>
            </a:r>
            <a:r>
              <a:rPr sz="3200" b="1" dirty="0">
                <a:latin typeface="Trebuchet MS"/>
                <a:cs typeface="Trebuchet MS"/>
              </a:rPr>
              <a:t>and</a:t>
            </a:r>
            <a:r>
              <a:rPr sz="3200" b="1" spc="550" dirty="0">
                <a:latin typeface="Trebuchet MS"/>
                <a:cs typeface="Trebuchet MS"/>
              </a:rPr>
              <a:t> </a:t>
            </a:r>
            <a:r>
              <a:rPr sz="3200" b="1" spc="-20" dirty="0">
                <a:latin typeface="Trebuchet MS"/>
                <a:cs typeface="Trebuchet MS"/>
              </a:rPr>
              <a:t>Security:</a:t>
            </a:r>
            <a:r>
              <a:rPr sz="3200" b="1" spc="605" dirty="0">
                <a:latin typeface="Trebuchet MS"/>
                <a:cs typeface="Trebuchet MS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69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mining</a:t>
            </a:r>
            <a:r>
              <a:rPr sz="3200" spc="70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usually</a:t>
            </a:r>
            <a:r>
              <a:rPr sz="3200" spc="7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leads</a:t>
            </a:r>
            <a:r>
              <a:rPr sz="3200" spc="685" dirty="0">
                <a:latin typeface="MS PGothic"/>
                <a:cs typeface="MS PGothic"/>
              </a:rPr>
              <a:t>  </a:t>
            </a:r>
            <a:r>
              <a:rPr sz="3200" spc="-25" dirty="0">
                <a:latin typeface="MS PGothic"/>
                <a:cs typeface="MS PGothic"/>
              </a:rPr>
              <a:t>to </a:t>
            </a:r>
            <a:r>
              <a:rPr sz="3200" dirty="0">
                <a:latin typeface="MS PGothic"/>
                <a:cs typeface="MS PGothic"/>
              </a:rPr>
              <a:t>serious</a:t>
            </a:r>
            <a:r>
              <a:rPr sz="3200" spc="8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issues</a:t>
            </a:r>
            <a:r>
              <a:rPr sz="3200" spc="8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</a:t>
            </a:r>
            <a:r>
              <a:rPr sz="3200" spc="8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terms</a:t>
            </a:r>
            <a:r>
              <a:rPr sz="3200" spc="844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of</a:t>
            </a:r>
            <a:r>
              <a:rPr sz="3200" spc="79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819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security,</a:t>
            </a:r>
            <a:r>
              <a:rPr sz="3200" spc="830" dirty="0">
                <a:latin typeface="MS PGothic"/>
                <a:cs typeface="MS PGothic"/>
              </a:rPr>
              <a:t>  </a:t>
            </a:r>
            <a:r>
              <a:rPr sz="3200" dirty="0">
                <a:latin typeface="MS PGothic"/>
                <a:cs typeface="MS PGothic"/>
              </a:rPr>
              <a:t>governance,</a:t>
            </a:r>
            <a:r>
              <a:rPr sz="3200" spc="815" dirty="0">
                <a:latin typeface="MS PGothic"/>
                <a:cs typeface="MS PGothic"/>
              </a:rPr>
              <a:t> </a:t>
            </a:r>
            <a:r>
              <a:rPr sz="3200" spc="-25" dirty="0">
                <a:latin typeface="MS PGothic"/>
                <a:cs typeface="MS PGothic"/>
              </a:rPr>
              <a:t>and </a:t>
            </a:r>
            <a:r>
              <a:rPr sz="3200" spc="-10" dirty="0">
                <a:latin typeface="MS PGothic"/>
                <a:cs typeface="MS PGothic"/>
              </a:rPr>
              <a:t>privacy.</a:t>
            </a:r>
            <a:endParaRPr sz="3200">
              <a:latin typeface="MS PGothic"/>
              <a:cs typeface="MS P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7200" y="5016182"/>
            <a:ext cx="7085965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834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469900" algn="l"/>
                <a:tab pos="470534" algn="l"/>
                <a:tab pos="1767839" algn="l"/>
                <a:tab pos="4521835" algn="l"/>
                <a:tab pos="6473190" algn="l"/>
              </a:tabLst>
            </a:pPr>
            <a:r>
              <a:rPr sz="3200" b="1" spc="-20" dirty="0">
                <a:latin typeface="Trebuchet MS"/>
                <a:cs typeface="Trebuchet MS"/>
              </a:rPr>
              <a:t>Data</a:t>
            </a:r>
            <a:r>
              <a:rPr sz="3200" b="1" dirty="0">
                <a:latin typeface="Trebuchet MS"/>
                <a:cs typeface="Trebuchet MS"/>
              </a:rPr>
              <a:t>	</a:t>
            </a:r>
            <a:r>
              <a:rPr sz="3200" b="1" spc="-10" dirty="0">
                <a:latin typeface="Trebuchet MS"/>
                <a:cs typeface="Trebuchet MS"/>
              </a:rPr>
              <a:t>Visualization:</a:t>
            </a:r>
            <a:r>
              <a:rPr sz="3200" b="1" dirty="0">
                <a:latin typeface="Trebuchet MS"/>
                <a:cs typeface="Trebuchet MS"/>
              </a:rPr>
              <a:t>	</a:t>
            </a:r>
            <a:r>
              <a:rPr sz="3200" spc="-10" dirty="0">
                <a:latin typeface="MS PGothic"/>
                <a:cs typeface="MS PGothic"/>
              </a:rPr>
              <a:t>efficient,</a:t>
            </a:r>
            <a:r>
              <a:rPr sz="3200" dirty="0">
                <a:latin typeface="MS PGothic"/>
                <a:cs typeface="MS PGothic"/>
              </a:rPr>
              <a:t>	</a:t>
            </a:r>
            <a:r>
              <a:rPr sz="3200" spc="-25" dirty="0">
                <a:latin typeface="MS PGothic"/>
                <a:cs typeface="MS PGothic"/>
              </a:rPr>
              <a:t>and</a:t>
            </a:r>
            <a:endParaRPr sz="3200">
              <a:latin typeface="MS PGothic"/>
              <a:cs typeface="MS P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007604" y="5016182"/>
            <a:ext cx="304292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299335" algn="l"/>
              </a:tabLst>
            </a:pPr>
            <a:r>
              <a:rPr sz="3200" spc="-10" dirty="0">
                <a:latin typeface="MS PGothic"/>
                <a:cs typeface="MS PGothic"/>
              </a:rPr>
              <a:t>successful</a:t>
            </a:r>
            <a:r>
              <a:rPr sz="3200" dirty="0">
                <a:latin typeface="MS PGothic"/>
                <a:cs typeface="MS PGothic"/>
              </a:rPr>
              <a:t>	</a:t>
            </a:r>
            <a:r>
              <a:rPr sz="3200" spc="-20" dirty="0">
                <a:latin typeface="MS PGothic"/>
                <a:cs typeface="MS PGothic"/>
              </a:rPr>
              <a:t>data</a:t>
            </a:r>
            <a:endParaRPr sz="3200">
              <a:latin typeface="MS PGothic"/>
              <a:cs typeface="MS P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14717" y="5405437"/>
            <a:ext cx="642683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latin typeface="MS PGothic"/>
                <a:cs typeface="MS PGothic"/>
              </a:rPr>
              <a:t>visualization</a:t>
            </a:r>
            <a:r>
              <a:rPr sz="3200" spc="-4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processes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is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very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dificult</a:t>
            </a:r>
            <a:endParaRPr sz="32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71191" y="3157156"/>
            <a:ext cx="706056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/>
              <a:t>Introduction</a:t>
            </a:r>
            <a:r>
              <a:rPr sz="4400" spc="-114" dirty="0"/>
              <a:t> </a:t>
            </a:r>
            <a:r>
              <a:rPr sz="4400" dirty="0"/>
              <a:t>on</a:t>
            </a:r>
            <a:r>
              <a:rPr sz="4400" spc="-140" dirty="0"/>
              <a:t> </a:t>
            </a:r>
            <a:r>
              <a:rPr sz="4400" spc="-35" dirty="0"/>
              <a:t>Warehousing</a:t>
            </a:r>
            <a:endParaRPr sz="4400"/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28</a:t>
            </a:fld>
            <a:endParaRPr spc="-25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97200" y="981709"/>
            <a:ext cx="609917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</a:t>
            </a:r>
            <a:r>
              <a:rPr spc="-65" dirty="0"/>
              <a:t> </a:t>
            </a:r>
            <a:r>
              <a:rPr dirty="0"/>
              <a:t>is</a:t>
            </a:r>
            <a:r>
              <a:rPr spc="-60" dirty="0"/>
              <a:t> </a:t>
            </a:r>
            <a:r>
              <a:rPr dirty="0"/>
              <a:t>Data</a:t>
            </a:r>
            <a:r>
              <a:rPr spc="-120" dirty="0"/>
              <a:t> </a:t>
            </a:r>
            <a:r>
              <a:rPr spc="-25" dirty="0"/>
              <a:t>Warehousing?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29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304800" y="2340292"/>
            <a:ext cx="10913745" cy="1591310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469900" marR="5080" indent="-457834" algn="just">
              <a:lnSpc>
                <a:spcPct val="92600"/>
              </a:lnSpc>
              <a:spcBef>
                <a:spcPts val="420"/>
              </a:spcBef>
              <a:buFont typeface="Arial"/>
              <a:buChar char="•"/>
              <a:tabLst>
                <a:tab pos="470534" algn="l"/>
              </a:tabLst>
            </a:pPr>
            <a:r>
              <a:rPr sz="3600" b="1" spc="-125" dirty="0">
                <a:solidFill>
                  <a:srgbClr val="F79446"/>
                </a:solidFill>
                <a:latin typeface="Trebuchet MS"/>
                <a:cs typeface="Trebuchet MS"/>
              </a:rPr>
              <a:t>I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t</a:t>
            </a:r>
            <a:r>
              <a:rPr sz="3600" b="1" spc="-254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b="1" spc="-95" dirty="0">
                <a:solidFill>
                  <a:srgbClr val="F79446"/>
                </a:solidFill>
                <a:latin typeface="Trebuchet MS"/>
                <a:cs typeface="Trebuchet MS"/>
              </a:rPr>
              <a:t>i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s</a:t>
            </a:r>
            <a:r>
              <a:rPr sz="3600" b="1" spc="-180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a</a:t>
            </a:r>
            <a:r>
              <a:rPr sz="3600" b="1" spc="-365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b="1" spc="-229" dirty="0">
                <a:solidFill>
                  <a:srgbClr val="F79446"/>
                </a:solidFill>
                <a:latin typeface="Trebuchet MS"/>
                <a:cs typeface="Trebuchet MS"/>
              </a:rPr>
              <a:t>te</a:t>
            </a:r>
            <a:r>
              <a:rPr sz="3600" b="1" spc="-225" dirty="0">
                <a:solidFill>
                  <a:srgbClr val="F79446"/>
                </a:solidFill>
                <a:latin typeface="Trebuchet MS"/>
                <a:cs typeface="Trebuchet MS"/>
              </a:rPr>
              <a:t>c</a:t>
            </a:r>
            <a:r>
              <a:rPr sz="3600" b="1" spc="-220" dirty="0">
                <a:solidFill>
                  <a:srgbClr val="F79446"/>
                </a:solidFill>
                <a:latin typeface="Trebuchet MS"/>
                <a:cs typeface="Trebuchet MS"/>
              </a:rPr>
              <a:t>h</a:t>
            </a:r>
            <a:r>
              <a:rPr sz="3600" b="1" spc="-229" dirty="0">
                <a:solidFill>
                  <a:srgbClr val="F79446"/>
                </a:solidFill>
                <a:latin typeface="Trebuchet MS"/>
                <a:cs typeface="Trebuchet MS"/>
              </a:rPr>
              <a:t>n</a:t>
            </a:r>
            <a:r>
              <a:rPr sz="3600" b="1" spc="-215" dirty="0">
                <a:solidFill>
                  <a:srgbClr val="F79446"/>
                </a:solidFill>
                <a:latin typeface="Trebuchet MS"/>
                <a:cs typeface="Trebuchet MS"/>
              </a:rPr>
              <a:t>i</a:t>
            </a:r>
            <a:r>
              <a:rPr sz="3600" b="1" spc="-225" dirty="0">
                <a:solidFill>
                  <a:srgbClr val="F79446"/>
                </a:solidFill>
                <a:latin typeface="Trebuchet MS"/>
                <a:cs typeface="Trebuchet MS"/>
              </a:rPr>
              <a:t>q</a:t>
            </a:r>
            <a:r>
              <a:rPr sz="3600" b="1" spc="-229" dirty="0">
                <a:solidFill>
                  <a:srgbClr val="F79446"/>
                </a:solidFill>
                <a:latin typeface="Trebuchet MS"/>
                <a:cs typeface="Trebuchet MS"/>
              </a:rPr>
              <a:t>u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e</a:t>
            </a:r>
            <a:r>
              <a:rPr sz="3600" b="1" spc="-450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b="1" spc="-215" dirty="0">
                <a:solidFill>
                  <a:srgbClr val="F79446"/>
                </a:solidFill>
                <a:latin typeface="Trebuchet MS"/>
                <a:cs typeface="Trebuchet MS"/>
              </a:rPr>
              <a:t>f</a:t>
            </a:r>
            <a:r>
              <a:rPr sz="3600" b="1" spc="-220" dirty="0">
                <a:solidFill>
                  <a:srgbClr val="F79446"/>
                </a:solidFill>
                <a:latin typeface="Trebuchet MS"/>
                <a:cs typeface="Trebuchet MS"/>
              </a:rPr>
              <a:t>o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r</a:t>
            </a:r>
            <a:r>
              <a:rPr sz="3600" b="1" spc="-425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b="1" spc="-185" dirty="0">
                <a:solidFill>
                  <a:srgbClr val="F79446"/>
                </a:solidFill>
                <a:latin typeface="Trebuchet MS"/>
                <a:cs typeface="Trebuchet MS"/>
              </a:rPr>
              <a:t>c</a:t>
            </a:r>
            <a:r>
              <a:rPr sz="3600" b="1" spc="-180" dirty="0">
                <a:solidFill>
                  <a:srgbClr val="F79446"/>
                </a:solidFill>
                <a:latin typeface="Trebuchet MS"/>
                <a:cs typeface="Trebuchet MS"/>
              </a:rPr>
              <a:t>o</a:t>
            </a:r>
            <a:r>
              <a:rPr sz="3600" b="1" spc="-185" dirty="0">
                <a:solidFill>
                  <a:srgbClr val="F79446"/>
                </a:solidFill>
                <a:latin typeface="Trebuchet MS"/>
                <a:cs typeface="Trebuchet MS"/>
              </a:rPr>
              <a:t>l</a:t>
            </a:r>
            <a:r>
              <a:rPr sz="3600" b="1" spc="-165" dirty="0">
                <a:solidFill>
                  <a:srgbClr val="F79446"/>
                </a:solidFill>
                <a:latin typeface="Trebuchet MS"/>
                <a:cs typeface="Trebuchet MS"/>
              </a:rPr>
              <a:t>l</a:t>
            </a:r>
            <a:r>
              <a:rPr sz="3600" b="1" spc="-190" dirty="0">
                <a:solidFill>
                  <a:srgbClr val="F79446"/>
                </a:solidFill>
                <a:latin typeface="Trebuchet MS"/>
                <a:cs typeface="Trebuchet MS"/>
              </a:rPr>
              <a:t>e</a:t>
            </a:r>
            <a:r>
              <a:rPr sz="3600" b="1" spc="-185" dirty="0">
                <a:solidFill>
                  <a:srgbClr val="F79446"/>
                </a:solidFill>
                <a:latin typeface="Trebuchet MS"/>
                <a:cs typeface="Trebuchet MS"/>
              </a:rPr>
              <a:t>c</a:t>
            </a:r>
            <a:r>
              <a:rPr sz="3600" b="1" spc="-170" dirty="0">
                <a:solidFill>
                  <a:srgbClr val="F79446"/>
                </a:solidFill>
                <a:latin typeface="Trebuchet MS"/>
                <a:cs typeface="Trebuchet MS"/>
              </a:rPr>
              <a:t>t</a:t>
            </a:r>
            <a:r>
              <a:rPr sz="3600" b="1" spc="-175" dirty="0">
                <a:solidFill>
                  <a:srgbClr val="F79446"/>
                </a:solidFill>
                <a:latin typeface="Trebuchet MS"/>
                <a:cs typeface="Trebuchet MS"/>
              </a:rPr>
              <a:t>i</a:t>
            </a:r>
            <a:r>
              <a:rPr sz="3600" b="1" spc="-185" dirty="0">
                <a:solidFill>
                  <a:srgbClr val="F79446"/>
                </a:solidFill>
                <a:latin typeface="Trebuchet MS"/>
                <a:cs typeface="Trebuchet MS"/>
              </a:rPr>
              <a:t>n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g</a:t>
            </a:r>
            <a:r>
              <a:rPr sz="3600" b="1" spc="-375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b="1" spc="-245" dirty="0">
                <a:solidFill>
                  <a:srgbClr val="F79446"/>
                </a:solidFill>
                <a:latin typeface="Trebuchet MS"/>
                <a:cs typeface="Trebuchet MS"/>
              </a:rPr>
              <a:t>a</a:t>
            </a:r>
            <a:r>
              <a:rPr sz="3600" b="1" spc="-250" dirty="0">
                <a:solidFill>
                  <a:srgbClr val="F79446"/>
                </a:solidFill>
                <a:latin typeface="Trebuchet MS"/>
                <a:cs typeface="Trebuchet MS"/>
              </a:rPr>
              <a:t>n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d</a:t>
            </a:r>
            <a:r>
              <a:rPr sz="3600" b="1" spc="-455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b="1" spc="-220" dirty="0">
                <a:solidFill>
                  <a:srgbClr val="F79446"/>
                </a:solidFill>
                <a:latin typeface="Trebuchet MS"/>
                <a:cs typeface="Trebuchet MS"/>
              </a:rPr>
              <a:t>m</a:t>
            </a:r>
            <a:r>
              <a:rPr sz="3600" b="1" spc="-245" dirty="0">
                <a:solidFill>
                  <a:srgbClr val="F79446"/>
                </a:solidFill>
                <a:latin typeface="Trebuchet MS"/>
                <a:cs typeface="Trebuchet MS"/>
              </a:rPr>
              <a:t>a</a:t>
            </a:r>
            <a:r>
              <a:rPr sz="3600" b="1" spc="-250" dirty="0">
                <a:solidFill>
                  <a:srgbClr val="F79446"/>
                </a:solidFill>
                <a:latin typeface="Trebuchet MS"/>
                <a:cs typeface="Trebuchet MS"/>
              </a:rPr>
              <a:t>n</a:t>
            </a:r>
            <a:r>
              <a:rPr sz="3600" b="1" spc="-245" dirty="0">
                <a:solidFill>
                  <a:srgbClr val="F79446"/>
                </a:solidFill>
                <a:latin typeface="Trebuchet MS"/>
                <a:cs typeface="Trebuchet MS"/>
              </a:rPr>
              <a:t>a</a:t>
            </a:r>
            <a:r>
              <a:rPr sz="3600" b="1" spc="-250" dirty="0">
                <a:solidFill>
                  <a:srgbClr val="F79446"/>
                </a:solidFill>
                <a:latin typeface="Trebuchet MS"/>
                <a:cs typeface="Trebuchet MS"/>
              </a:rPr>
              <a:t>g</a:t>
            </a:r>
            <a:r>
              <a:rPr sz="3600" b="1" spc="-240" dirty="0">
                <a:solidFill>
                  <a:srgbClr val="F79446"/>
                </a:solidFill>
                <a:latin typeface="Trebuchet MS"/>
                <a:cs typeface="Trebuchet MS"/>
              </a:rPr>
              <a:t>i</a:t>
            </a:r>
            <a:r>
              <a:rPr sz="3600" b="1" spc="-250" dirty="0">
                <a:solidFill>
                  <a:srgbClr val="F79446"/>
                </a:solidFill>
                <a:latin typeface="Trebuchet MS"/>
                <a:cs typeface="Trebuchet MS"/>
              </a:rPr>
              <a:t>n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g</a:t>
            </a:r>
            <a:r>
              <a:rPr sz="3600" b="1" spc="370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b="1" spc="-215" dirty="0">
                <a:solidFill>
                  <a:srgbClr val="F79446"/>
                </a:solidFill>
                <a:latin typeface="Trebuchet MS"/>
                <a:cs typeface="Trebuchet MS"/>
              </a:rPr>
              <a:t>d</a:t>
            </a:r>
            <a:r>
              <a:rPr sz="3600" b="1" spc="-220" dirty="0">
                <a:solidFill>
                  <a:srgbClr val="F79446"/>
                </a:solidFill>
                <a:latin typeface="Trebuchet MS"/>
                <a:cs typeface="Trebuchet MS"/>
              </a:rPr>
              <a:t>a</a:t>
            </a:r>
            <a:r>
              <a:rPr sz="3600" b="1" spc="-229" dirty="0">
                <a:solidFill>
                  <a:srgbClr val="F79446"/>
                </a:solidFill>
                <a:latin typeface="Trebuchet MS"/>
                <a:cs typeface="Trebuchet MS"/>
              </a:rPr>
              <a:t>t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a</a:t>
            </a:r>
            <a:r>
              <a:rPr sz="3600" b="1" spc="-445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b="1" spc="-275" dirty="0">
                <a:solidFill>
                  <a:srgbClr val="F79446"/>
                </a:solidFill>
                <a:latin typeface="Trebuchet MS"/>
                <a:cs typeface="Trebuchet MS"/>
              </a:rPr>
              <a:t>f</a:t>
            </a:r>
            <a:r>
              <a:rPr sz="3600" b="1" spc="-280" dirty="0">
                <a:solidFill>
                  <a:srgbClr val="F79446"/>
                </a:solidFill>
                <a:latin typeface="Trebuchet MS"/>
                <a:cs typeface="Trebuchet MS"/>
              </a:rPr>
              <a:t>r</a:t>
            </a:r>
            <a:r>
              <a:rPr sz="3600" b="1" spc="-260" dirty="0">
                <a:solidFill>
                  <a:srgbClr val="F79446"/>
                </a:solidFill>
                <a:latin typeface="Trebuchet MS"/>
                <a:cs typeface="Trebuchet MS"/>
              </a:rPr>
              <a:t>o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m </a:t>
            </a:r>
            <a:r>
              <a:rPr sz="3600" b="1" spc="-220" dirty="0">
                <a:solidFill>
                  <a:srgbClr val="F79446"/>
                </a:solidFill>
                <a:latin typeface="Trebuchet MS"/>
                <a:cs typeface="Trebuchet MS"/>
              </a:rPr>
              <a:t>va</a:t>
            </a:r>
            <a:r>
              <a:rPr sz="3600" b="1" spc="-240" dirty="0">
                <a:solidFill>
                  <a:srgbClr val="F79446"/>
                </a:solidFill>
                <a:latin typeface="Trebuchet MS"/>
                <a:cs typeface="Trebuchet MS"/>
              </a:rPr>
              <a:t>r</a:t>
            </a:r>
            <a:r>
              <a:rPr sz="3600" b="1" spc="-215" dirty="0">
                <a:solidFill>
                  <a:srgbClr val="F79446"/>
                </a:solidFill>
                <a:latin typeface="Trebuchet MS"/>
                <a:cs typeface="Trebuchet MS"/>
              </a:rPr>
              <a:t>i</a:t>
            </a:r>
            <a:r>
              <a:rPr sz="3600" b="1" spc="-229" dirty="0">
                <a:solidFill>
                  <a:srgbClr val="F79446"/>
                </a:solidFill>
                <a:latin typeface="Trebuchet MS"/>
                <a:cs typeface="Trebuchet MS"/>
              </a:rPr>
              <a:t>e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d  </a:t>
            </a:r>
            <a:r>
              <a:rPr sz="3600" b="1" spc="-484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b="1" spc="-114" dirty="0">
                <a:solidFill>
                  <a:srgbClr val="F79446"/>
                </a:solidFill>
                <a:latin typeface="Trebuchet MS"/>
                <a:cs typeface="Trebuchet MS"/>
              </a:rPr>
              <a:t>s</a:t>
            </a:r>
            <a:r>
              <a:rPr sz="3600" b="1" spc="-100" dirty="0">
                <a:solidFill>
                  <a:srgbClr val="F79446"/>
                </a:solidFill>
                <a:latin typeface="Trebuchet MS"/>
                <a:cs typeface="Trebuchet MS"/>
              </a:rPr>
              <a:t>o</a:t>
            </a:r>
            <a:r>
              <a:rPr sz="3600" b="1" spc="-110" dirty="0">
                <a:solidFill>
                  <a:srgbClr val="F79446"/>
                </a:solidFill>
                <a:latin typeface="Trebuchet MS"/>
                <a:cs typeface="Trebuchet MS"/>
              </a:rPr>
              <a:t>u</a:t>
            </a:r>
            <a:r>
              <a:rPr sz="3600" b="1" spc="-120" dirty="0">
                <a:solidFill>
                  <a:srgbClr val="F79446"/>
                </a:solidFill>
                <a:latin typeface="Trebuchet MS"/>
                <a:cs typeface="Trebuchet MS"/>
              </a:rPr>
              <a:t>r</a:t>
            </a:r>
            <a:r>
              <a:rPr sz="3600" b="1" spc="-105" dirty="0">
                <a:solidFill>
                  <a:srgbClr val="F79446"/>
                </a:solidFill>
                <a:latin typeface="Trebuchet MS"/>
                <a:cs typeface="Trebuchet MS"/>
              </a:rPr>
              <a:t>c</a:t>
            </a:r>
            <a:r>
              <a:rPr sz="3600" b="1" spc="-114" dirty="0">
                <a:solidFill>
                  <a:srgbClr val="F79446"/>
                </a:solidFill>
                <a:latin typeface="Trebuchet MS"/>
                <a:cs typeface="Trebuchet MS"/>
              </a:rPr>
              <a:t>e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s  </a:t>
            </a:r>
            <a:r>
              <a:rPr sz="3600" b="1" spc="-360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t</a:t>
            </a:r>
            <a:r>
              <a:rPr sz="3600" dirty="0">
                <a:latin typeface="MS PGothic"/>
                <a:cs typeface="MS PGothic"/>
              </a:rPr>
              <a:t>o  </a:t>
            </a:r>
            <a:r>
              <a:rPr sz="3600" spc="-300" dirty="0">
                <a:latin typeface="MS PGothic"/>
                <a:cs typeface="MS PGothic"/>
              </a:rPr>
              <a:t> </a:t>
            </a:r>
            <a:r>
              <a:rPr sz="3600" spc="-5" dirty="0">
                <a:latin typeface="MS PGothic"/>
                <a:cs typeface="MS PGothic"/>
              </a:rPr>
              <a:t>pr</a:t>
            </a:r>
            <a:r>
              <a:rPr sz="3600" spc="-30" dirty="0">
                <a:latin typeface="MS PGothic"/>
                <a:cs typeface="MS PGothic"/>
              </a:rPr>
              <a:t>o</a:t>
            </a:r>
            <a:r>
              <a:rPr sz="3600" dirty="0">
                <a:latin typeface="MS PGothic"/>
                <a:cs typeface="MS PGothic"/>
              </a:rPr>
              <a:t>vide    </a:t>
            </a:r>
            <a:r>
              <a:rPr sz="3600" spc="495" dirty="0">
                <a:latin typeface="MS PGothic"/>
                <a:cs typeface="MS PGothic"/>
              </a:rPr>
              <a:t> </a:t>
            </a:r>
            <a:r>
              <a:rPr sz="3600" spc="-5" dirty="0">
                <a:latin typeface="MS PGothic"/>
                <a:cs typeface="MS PGothic"/>
              </a:rPr>
              <a:t>me</a:t>
            </a:r>
            <a:r>
              <a:rPr sz="3600" spc="-20" dirty="0">
                <a:latin typeface="MS PGothic"/>
                <a:cs typeface="MS PGothic"/>
              </a:rPr>
              <a:t>a</a:t>
            </a:r>
            <a:r>
              <a:rPr sz="3600" spc="-25" dirty="0">
                <a:latin typeface="MS PGothic"/>
                <a:cs typeface="MS PGothic"/>
              </a:rPr>
              <a:t>n</a:t>
            </a:r>
            <a:r>
              <a:rPr sz="3600" dirty="0">
                <a:latin typeface="MS PGothic"/>
                <a:cs typeface="MS PGothic"/>
              </a:rPr>
              <a:t>ingful  </a:t>
            </a:r>
            <a:r>
              <a:rPr sz="3600" spc="-305" dirty="0">
                <a:latin typeface="MS PGothic"/>
                <a:cs typeface="MS PGothic"/>
              </a:rPr>
              <a:t> </a:t>
            </a:r>
            <a:r>
              <a:rPr sz="3600" spc="-5" dirty="0">
                <a:latin typeface="MS PGothic"/>
                <a:cs typeface="MS PGothic"/>
              </a:rPr>
              <a:t>busin</a:t>
            </a:r>
            <a:r>
              <a:rPr sz="3600" spc="-30" dirty="0">
                <a:latin typeface="MS PGothic"/>
                <a:cs typeface="MS PGothic"/>
              </a:rPr>
              <a:t>e</a:t>
            </a:r>
            <a:r>
              <a:rPr sz="3600" dirty="0">
                <a:latin typeface="MS PGothic"/>
                <a:cs typeface="MS PGothic"/>
              </a:rPr>
              <a:t>ss insigh</a:t>
            </a:r>
            <a:r>
              <a:rPr sz="3600" spc="-15" dirty="0">
                <a:latin typeface="MS PGothic"/>
                <a:cs typeface="MS PGothic"/>
              </a:rPr>
              <a:t>t</a:t>
            </a:r>
            <a:r>
              <a:rPr sz="3600" dirty="0">
                <a:latin typeface="MS PGothic"/>
                <a:cs typeface="MS PGothic"/>
              </a:rPr>
              <a:t>s</a:t>
            </a:r>
            <a:r>
              <a:rPr sz="3600" spc="20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t</a:t>
            </a:r>
            <a:r>
              <a:rPr sz="3600" dirty="0">
                <a:latin typeface="MS PGothic"/>
                <a:cs typeface="MS PGothic"/>
              </a:rPr>
              <a:t>o</a:t>
            </a:r>
            <a:r>
              <a:rPr sz="3600" spc="-10" dirty="0">
                <a:latin typeface="MS PGothic"/>
                <a:cs typeface="MS PGothic"/>
              </a:rPr>
              <a:t> </a:t>
            </a:r>
            <a:r>
              <a:rPr sz="3600" spc="-5" dirty="0">
                <a:latin typeface="MS PGothic"/>
                <a:cs typeface="MS PGothic"/>
              </a:rPr>
              <a:t>mak</a:t>
            </a:r>
            <a:r>
              <a:rPr sz="3600" dirty="0">
                <a:latin typeface="MS PGothic"/>
                <a:cs typeface="MS PGothic"/>
              </a:rPr>
              <a:t>e</a:t>
            </a:r>
            <a:r>
              <a:rPr sz="3600" spc="-1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 </a:t>
            </a:r>
            <a:r>
              <a:rPr sz="3600" spc="10" dirty="0">
                <a:latin typeface="MS PGothic"/>
                <a:cs typeface="MS PGothic"/>
              </a:rPr>
              <a:t> </a:t>
            </a:r>
            <a:r>
              <a:rPr sz="3600" spc="-5" dirty="0">
                <a:latin typeface="MS PGothic"/>
                <a:cs typeface="MS PGothic"/>
              </a:rPr>
              <a:t>differenc</a:t>
            </a:r>
            <a:r>
              <a:rPr sz="3600" dirty="0">
                <a:latin typeface="MS PGothic"/>
                <a:cs typeface="MS PGothic"/>
              </a:rPr>
              <a:t>e.</a:t>
            </a:r>
            <a:endParaRPr sz="3600">
              <a:latin typeface="MS PGothic"/>
              <a:cs typeface="MS P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4800" y="3923347"/>
            <a:ext cx="833882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834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469900" algn="l"/>
                <a:tab pos="470534" algn="l"/>
                <a:tab pos="1137920" algn="l"/>
                <a:tab pos="1841500" algn="l"/>
                <a:tab pos="4161154" algn="l"/>
                <a:tab pos="5982335" algn="l"/>
                <a:tab pos="6752590" algn="l"/>
                <a:tab pos="7364730" algn="l"/>
              </a:tabLst>
            </a:pPr>
            <a:r>
              <a:rPr sz="3600" b="1" spc="-25" dirty="0">
                <a:solidFill>
                  <a:srgbClr val="F79446"/>
                </a:solidFill>
                <a:latin typeface="Trebuchet MS"/>
                <a:cs typeface="Trebuchet MS"/>
              </a:rPr>
              <a:t>It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	</a:t>
            </a:r>
            <a:r>
              <a:rPr sz="3600" b="1" spc="-25" dirty="0">
                <a:solidFill>
                  <a:srgbClr val="F79446"/>
                </a:solidFill>
                <a:latin typeface="Trebuchet MS"/>
                <a:cs typeface="Trebuchet MS"/>
              </a:rPr>
              <a:t>is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	</a:t>
            </a:r>
            <a:r>
              <a:rPr sz="3600" b="1" spc="-10" dirty="0">
                <a:solidFill>
                  <a:srgbClr val="F79446"/>
                </a:solidFill>
                <a:latin typeface="Trebuchet MS"/>
                <a:cs typeface="Trebuchet MS"/>
              </a:rPr>
              <a:t>electronic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	</a:t>
            </a:r>
            <a:r>
              <a:rPr sz="3600" b="1" spc="-10" dirty="0">
                <a:solidFill>
                  <a:srgbClr val="F79446"/>
                </a:solidFill>
                <a:latin typeface="Trebuchet MS"/>
                <a:cs typeface="Trebuchet MS"/>
              </a:rPr>
              <a:t>storage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	</a:t>
            </a:r>
            <a:r>
              <a:rPr sz="3600" b="1" spc="-25" dirty="0">
                <a:solidFill>
                  <a:srgbClr val="F79446"/>
                </a:solidFill>
                <a:latin typeface="Trebuchet MS"/>
                <a:cs typeface="Trebuchet MS"/>
              </a:rPr>
              <a:t>of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	</a:t>
            </a:r>
            <a:r>
              <a:rPr sz="3600" b="1" spc="-50" dirty="0">
                <a:solidFill>
                  <a:srgbClr val="F79446"/>
                </a:solidFill>
                <a:latin typeface="Trebuchet MS"/>
                <a:cs typeface="Trebuchet MS"/>
              </a:rPr>
              <a:t>a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	</a:t>
            </a:r>
            <a:r>
              <a:rPr sz="3600" b="1" spc="-160" dirty="0">
                <a:solidFill>
                  <a:srgbClr val="F79446"/>
                </a:solidFill>
                <a:latin typeface="Trebuchet MS"/>
                <a:cs typeface="Trebuchet MS"/>
              </a:rPr>
              <a:t>large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983344" y="3923347"/>
            <a:ext cx="224218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838960" algn="l"/>
              </a:tabLst>
            </a:pPr>
            <a:r>
              <a:rPr sz="3600" b="1" spc="-10" dirty="0">
                <a:solidFill>
                  <a:srgbClr val="F79446"/>
                </a:solidFill>
                <a:latin typeface="Trebuchet MS"/>
                <a:cs typeface="Trebuchet MS"/>
              </a:rPr>
              <a:t>amount</a:t>
            </a:r>
            <a:r>
              <a:rPr sz="3600" b="1" dirty="0">
                <a:solidFill>
                  <a:srgbClr val="F79446"/>
                </a:solidFill>
                <a:latin typeface="Trebuchet MS"/>
                <a:cs typeface="Trebuchet MS"/>
              </a:rPr>
              <a:t>	</a:t>
            </a:r>
            <a:r>
              <a:rPr sz="3600" b="1" spc="-130" dirty="0">
                <a:solidFill>
                  <a:srgbClr val="F79446"/>
                </a:solidFill>
                <a:latin typeface="Trebuchet MS"/>
                <a:cs typeface="Trebuchet MS"/>
              </a:rPr>
              <a:t>of</a:t>
            </a:r>
            <a:endParaRPr sz="36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2317" y="4424298"/>
            <a:ext cx="104508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8700770" algn="l"/>
              </a:tabLst>
            </a:pPr>
            <a:r>
              <a:rPr sz="3600" b="1" spc="-225" dirty="0">
                <a:solidFill>
                  <a:srgbClr val="F79446"/>
                </a:solidFill>
                <a:latin typeface="Trebuchet MS"/>
                <a:cs typeface="Trebuchet MS"/>
              </a:rPr>
              <a:t>information</a:t>
            </a:r>
            <a:r>
              <a:rPr sz="3600" b="1" spc="-185" dirty="0">
                <a:solidFill>
                  <a:srgbClr val="F79446"/>
                </a:solidFill>
                <a:latin typeface="Trebuchet MS"/>
                <a:cs typeface="Trebuchet MS"/>
              </a:rPr>
              <a:t> </a:t>
            </a:r>
            <a:r>
              <a:rPr sz="3600" dirty="0">
                <a:latin typeface="MS PGothic"/>
                <a:cs typeface="MS PGothic"/>
              </a:rPr>
              <a:t>by</a:t>
            </a:r>
            <a:r>
              <a:rPr sz="3600" spc="5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</a:t>
            </a:r>
            <a:r>
              <a:rPr sz="3600" spc="5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business</a:t>
            </a:r>
            <a:r>
              <a:rPr sz="3600" spc="5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which</a:t>
            </a:r>
            <a:r>
              <a:rPr sz="3600" spc="6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is</a:t>
            </a:r>
            <a:r>
              <a:rPr sz="3600" spc="50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designed</a:t>
            </a:r>
            <a:r>
              <a:rPr sz="3600" dirty="0">
                <a:latin typeface="MS PGothic"/>
                <a:cs typeface="MS PGothic"/>
              </a:rPr>
              <a:t>	for</a:t>
            </a:r>
            <a:r>
              <a:rPr sz="3600" spc="45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query</a:t>
            </a:r>
            <a:endParaRPr sz="3600">
              <a:latin typeface="MS PGothic"/>
              <a:cs typeface="MS PGothic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21243" y="4939728"/>
            <a:ext cx="3293745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latin typeface="MS PGothic"/>
                <a:cs typeface="MS PGothic"/>
              </a:rPr>
              <a:t>processing.</a:t>
            </a:r>
            <a:r>
              <a:rPr sz="3600" spc="32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in</a:t>
            </a:r>
            <a:r>
              <a:rPr sz="3600" spc="360" dirty="0">
                <a:latin typeface="MS PGothic"/>
                <a:cs typeface="MS PGothic"/>
              </a:rPr>
              <a:t> </a:t>
            </a:r>
            <a:r>
              <a:rPr sz="3600" spc="-25" dirty="0">
                <a:latin typeface="MS PGothic"/>
                <a:cs typeface="MS PGothic"/>
              </a:rPr>
              <a:t>an</a:t>
            </a:r>
            <a:endParaRPr sz="3600">
              <a:latin typeface="MS PGothic"/>
              <a:cs typeface="MS PGothic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62317" y="4939728"/>
            <a:ext cx="6814184" cy="1067435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marL="12700" marR="5080">
              <a:lnSpc>
                <a:spcPts val="3879"/>
              </a:lnSpc>
              <a:spcBef>
                <a:spcPts val="595"/>
              </a:spcBef>
            </a:pPr>
            <a:r>
              <a:rPr sz="3600" dirty="0">
                <a:latin typeface="MS PGothic"/>
                <a:cs typeface="MS PGothic"/>
              </a:rPr>
              <a:t>and</a:t>
            </a:r>
            <a:r>
              <a:rPr sz="3600" spc="33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analysis</a:t>
            </a:r>
            <a:r>
              <a:rPr sz="3600" spc="3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instead</a:t>
            </a:r>
            <a:r>
              <a:rPr sz="3600" spc="34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of</a:t>
            </a:r>
            <a:r>
              <a:rPr sz="3600" spc="350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transaction organization.</a:t>
            </a:r>
            <a:endParaRPr sz="36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36951" y="3116198"/>
            <a:ext cx="626427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Introduction</a:t>
            </a:r>
            <a:r>
              <a:rPr spc="-5" dirty="0"/>
              <a:t> </a:t>
            </a:r>
            <a:r>
              <a:rPr dirty="0"/>
              <a:t>on</a:t>
            </a:r>
            <a:r>
              <a:rPr spc="-120" dirty="0"/>
              <a:t> </a:t>
            </a:r>
            <a:r>
              <a:rPr dirty="0"/>
              <a:t>Data</a:t>
            </a:r>
            <a:r>
              <a:rPr spc="-110" dirty="0"/>
              <a:t> </a:t>
            </a:r>
            <a:r>
              <a:rPr spc="-10" dirty="0"/>
              <a:t>mining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</a:t>
            </a:fld>
            <a:endParaRPr spc="-25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92400" y="1251584"/>
            <a:ext cx="672592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/>
              <a:t>What</a:t>
            </a:r>
            <a:r>
              <a:rPr sz="4400" spc="-80" dirty="0"/>
              <a:t> </a:t>
            </a:r>
            <a:r>
              <a:rPr sz="4400" dirty="0"/>
              <a:t>is</a:t>
            </a:r>
            <a:r>
              <a:rPr sz="4400" spc="-70" dirty="0"/>
              <a:t> </a:t>
            </a:r>
            <a:r>
              <a:rPr sz="4400" dirty="0"/>
              <a:t>Data</a:t>
            </a:r>
            <a:r>
              <a:rPr sz="4400" spc="-190" dirty="0"/>
              <a:t> </a:t>
            </a:r>
            <a:r>
              <a:rPr sz="4400" spc="-10" dirty="0"/>
              <a:t>Warehousing?</a:t>
            </a:r>
            <a:endParaRPr sz="44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30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714692" y="2246566"/>
            <a:ext cx="10956290" cy="33064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ts val="3610"/>
              </a:lnSpc>
              <a:spcBef>
                <a:spcPts val="100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600" dirty="0">
                <a:latin typeface="MS PGothic"/>
                <a:cs typeface="MS PGothic"/>
              </a:rPr>
              <a:t>A</a:t>
            </a:r>
            <a:r>
              <a:rPr sz="3600" spc="-2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6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Warehouse</a:t>
            </a:r>
            <a:r>
              <a:rPr sz="3600" spc="-8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provides</a:t>
            </a:r>
            <a:r>
              <a:rPr sz="3600" spc="-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integrated,</a:t>
            </a:r>
            <a:r>
              <a:rPr sz="3600" spc="-15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enterprise-</a:t>
            </a:r>
            <a:endParaRPr sz="3600">
              <a:latin typeface="MS PGothic"/>
              <a:cs typeface="MS PGothic"/>
            </a:endParaRPr>
          </a:p>
          <a:p>
            <a:pPr marL="469900" marR="137795">
              <a:lnSpc>
                <a:spcPct val="67100"/>
              </a:lnSpc>
              <a:spcBef>
                <a:spcPts val="715"/>
              </a:spcBef>
              <a:tabLst>
                <a:tab pos="9368790" algn="l"/>
              </a:tabLst>
            </a:pPr>
            <a:r>
              <a:rPr sz="3600" dirty="0">
                <a:latin typeface="MS PGothic"/>
                <a:cs typeface="MS PGothic"/>
              </a:rPr>
              <a:t>wide,</a:t>
            </a:r>
            <a:r>
              <a:rPr sz="3600" spc="-3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historical</a:t>
            </a:r>
            <a:r>
              <a:rPr sz="3600" spc="-1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2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and</a:t>
            </a:r>
            <a:r>
              <a:rPr sz="3600" spc="-1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focuses</a:t>
            </a:r>
            <a:r>
              <a:rPr sz="3600" spc="-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on</a:t>
            </a:r>
            <a:r>
              <a:rPr sz="3600" spc="5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providing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support </a:t>
            </a:r>
            <a:r>
              <a:rPr sz="3600" dirty="0">
                <a:latin typeface="MS PGothic"/>
                <a:cs typeface="MS PGothic"/>
              </a:rPr>
              <a:t>for</a:t>
            </a:r>
            <a:r>
              <a:rPr sz="3600" spc="-3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decision</a:t>
            </a:r>
            <a:r>
              <a:rPr sz="3600" spc="-3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makers</a:t>
            </a:r>
            <a:r>
              <a:rPr sz="3600" spc="-3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for</a:t>
            </a:r>
            <a:r>
              <a:rPr sz="3600" spc="-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4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modeling</a:t>
            </a:r>
            <a:r>
              <a:rPr sz="3600" spc="-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and</a:t>
            </a:r>
            <a:r>
              <a:rPr sz="3600" spc="265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analysis.</a:t>
            </a:r>
            <a:endParaRPr sz="3600">
              <a:latin typeface="MS PGothic"/>
              <a:cs typeface="MS PGothic"/>
            </a:endParaRPr>
          </a:p>
          <a:p>
            <a:pPr marL="469900" indent="-457200">
              <a:lnSpc>
                <a:spcPts val="2795"/>
              </a:lnSpc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600" dirty="0">
                <a:latin typeface="MS PGothic"/>
                <a:cs typeface="MS PGothic"/>
              </a:rPr>
              <a:t>A</a:t>
            </a:r>
            <a:r>
              <a:rPr sz="3600" spc="45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434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Warehouse</a:t>
            </a:r>
            <a:r>
              <a:rPr sz="3600" spc="434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is</a:t>
            </a:r>
            <a:r>
              <a:rPr sz="3600" spc="45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</a:t>
            </a:r>
            <a:r>
              <a:rPr sz="3600" spc="45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group</a:t>
            </a:r>
            <a:r>
              <a:rPr sz="3600" spc="434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of</a:t>
            </a:r>
            <a:r>
              <a:rPr sz="3600" spc="45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44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specific</a:t>
            </a:r>
            <a:r>
              <a:rPr sz="3600" spc="44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to</a:t>
            </a:r>
            <a:r>
              <a:rPr sz="3600" spc="459" dirty="0">
                <a:latin typeface="MS PGothic"/>
                <a:cs typeface="MS PGothic"/>
              </a:rPr>
              <a:t> </a:t>
            </a:r>
            <a:r>
              <a:rPr sz="3600" spc="-25" dirty="0">
                <a:latin typeface="MS PGothic"/>
                <a:cs typeface="MS PGothic"/>
              </a:rPr>
              <a:t>the</a:t>
            </a:r>
            <a:endParaRPr sz="3600">
              <a:latin typeface="MS PGothic"/>
              <a:cs typeface="MS PGothic"/>
            </a:endParaRPr>
          </a:p>
          <a:p>
            <a:pPr marL="469900" marR="10160">
              <a:lnSpc>
                <a:spcPct val="67100"/>
              </a:lnSpc>
              <a:spcBef>
                <a:spcPts val="710"/>
              </a:spcBef>
              <a:tabLst>
                <a:tab pos="1793239" algn="l"/>
                <a:tab pos="4389755" algn="l"/>
                <a:tab pos="5230495" algn="l"/>
                <a:tab pos="6226810" algn="l"/>
                <a:tab pos="6838950" algn="l"/>
                <a:tab pos="7278370" algn="l"/>
                <a:tab pos="9290685" algn="l"/>
                <a:tab pos="10568305" algn="l"/>
              </a:tabLst>
            </a:pPr>
            <a:r>
              <a:rPr sz="3600" spc="-10" dirty="0">
                <a:latin typeface="MS PGothic"/>
                <a:cs typeface="MS PGothic"/>
              </a:rPr>
              <a:t>entire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organization,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5" dirty="0">
                <a:latin typeface="MS PGothic"/>
                <a:cs typeface="MS PGothic"/>
              </a:rPr>
              <a:t>not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0" dirty="0">
                <a:latin typeface="MS PGothic"/>
                <a:cs typeface="MS PGothic"/>
              </a:rPr>
              <a:t>only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5" dirty="0">
                <a:latin typeface="MS PGothic"/>
                <a:cs typeface="MS PGothic"/>
              </a:rPr>
              <a:t>to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50" dirty="0">
                <a:latin typeface="MS PGothic"/>
                <a:cs typeface="MS PGothic"/>
              </a:rPr>
              <a:t>a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particular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group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5" dirty="0">
                <a:latin typeface="MS PGothic"/>
                <a:cs typeface="MS PGothic"/>
              </a:rPr>
              <a:t>of </a:t>
            </a:r>
            <a:r>
              <a:rPr sz="3600" spc="-10" dirty="0">
                <a:latin typeface="MS PGothic"/>
                <a:cs typeface="MS PGothic"/>
              </a:rPr>
              <a:t>users.</a:t>
            </a:r>
            <a:endParaRPr sz="3600">
              <a:latin typeface="MS PGothic"/>
              <a:cs typeface="MS PGothic"/>
            </a:endParaRPr>
          </a:p>
          <a:p>
            <a:pPr marL="469900" marR="371475" indent="-457200">
              <a:lnSpc>
                <a:spcPct val="67100"/>
              </a:lnSpc>
              <a:spcBef>
                <a:spcPts val="605"/>
              </a:spcBef>
              <a:buFont typeface="Arial"/>
              <a:buChar char="•"/>
              <a:tabLst>
                <a:tab pos="469265" algn="l"/>
                <a:tab pos="469900" algn="l"/>
                <a:tab pos="972819" algn="l"/>
                <a:tab pos="1508760" algn="l"/>
                <a:tab pos="2357755" algn="l"/>
                <a:tab pos="3482340" algn="l"/>
                <a:tab pos="4244975" algn="l"/>
                <a:tab pos="5319395" algn="l"/>
                <a:tab pos="7539990" algn="l"/>
                <a:tab pos="8439785" algn="l"/>
              </a:tabLst>
            </a:pPr>
            <a:r>
              <a:rPr sz="3600" spc="-25" dirty="0">
                <a:latin typeface="MS PGothic"/>
                <a:cs typeface="MS PGothic"/>
              </a:rPr>
              <a:t>It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5" dirty="0">
                <a:latin typeface="MS PGothic"/>
                <a:cs typeface="MS PGothic"/>
              </a:rPr>
              <a:t>is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5" dirty="0">
                <a:latin typeface="MS PGothic"/>
                <a:cs typeface="MS PGothic"/>
              </a:rPr>
              <a:t>not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0" dirty="0">
                <a:latin typeface="MS PGothic"/>
                <a:cs typeface="MS PGothic"/>
              </a:rPr>
              <a:t>used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5" dirty="0">
                <a:latin typeface="MS PGothic"/>
                <a:cs typeface="MS PGothic"/>
              </a:rPr>
              <a:t>for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daily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operations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5" dirty="0">
                <a:latin typeface="MS PGothic"/>
                <a:cs typeface="MS PGothic"/>
              </a:rPr>
              <a:t>and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transaction </a:t>
            </a:r>
            <a:r>
              <a:rPr sz="3600" dirty="0">
                <a:latin typeface="MS PGothic"/>
                <a:cs typeface="MS PGothic"/>
              </a:rPr>
              <a:t>processing</a:t>
            </a:r>
            <a:r>
              <a:rPr sz="3600" spc="-6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but</a:t>
            </a:r>
            <a:r>
              <a:rPr sz="3600" spc="-3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used</a:t>
            </a:r>
            <a:r>
              <a:rPr sz="3600" spc="-2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for</a:t>
            </a:r>
            <a:r>
              <a:rPr sz="3600" spc="-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making</a:t>
            </a:r>
            <a:r>
              <a:rPr sz="3600" spc="-10" dirty="0">
                <a:latin typeface="MS PGothic"/>
                <a:cs typeface="MS PGothic"/>
              </a:rPr>
              <a:t> decisions.</a:t>
            </a:r>
            <a:endParaRPr sz="36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8890" y="676211"/>
            <a:ext cx="5469890" cy="12458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72465" marR="5080" indent="-660400">
              <a:lnSpc>
                <a:spcPct val="100000"/>
              </a:lnSpc>
              <a:spcBef>
                <a:spcPts val="100"/>
              </a:spcBef>
            </a:pPr>
            <a:r>
              <a:rPr dirty="0"/>
              <a:t>Characteristics/</a:t>
            </a:r>
            <a:r>
              <a:rPr spc="-30" dirty="0"/>
              <a:t> </a:t>
            </a:r>
            <a:r>
              <a:rPr spc="-20" dirty="0"/>
              <a:t>Features </a:t>
            </a:r>
            <a:r>
              <a:rPr dirty="0"/>
              <a:t>of</a:t>
            </a:r>
            <a:r>
              <a:rPr spc="-25" dirty="0"/>
              <a:t> </a:t>
            </a:r>
            <a:r>
              <a:rPr dirty="0"/>
              <a:t>Data</a:t>
            </a:r>
            <a:r>
              <a:rPr spc="-105" dirty="0"/>
              <a:t> </a:t>
            </a:r>
            <a:r>
              <a:rPr spc="-10" dirty="0"/>
              <a:t>Warehouse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3740" y="1905000"/>
            <a:ext cx="9116060" cy="471424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31</a:t>
            </a:fld>
            <a:endParaRPr spc="-25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75354" marR="5080" indent="-663575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Characteristics/</a:t>
            </a:r>
            <a:r>
              <a:rPr spc="-110" dirty="0"/>
              <a:t> </a:t>
            </a:r>
            <a:r>
              <a:rPr dirty="0"/>
              <a:t>Features</a:t>
            </a:r>
            <a:r>
              <a:rPr spc="-135" dirty="0"/>
              <a:t> </a:t>
            </a:r>
            <a:r>
              <a:rPr dirty="0"/>
              <a:t>of</a:t>
            </a:r>
            <a:r>
              <a:rPr spc="-120" dirty="0"/>
              <a:t> </a:t>
            </a:r>
            <a:r>
              <a:rPr spc="-20" dirty="0"/>
              <a:t>Data </a:t>
            </a:r>
            <a:r>
              <a:rPr spc="-10" dirty="0"/>
              <a:t>Warehouse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32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714692" y="2289809"/>
            <a:ext cx="10527030" cy="3321050"/>
          </a:xfrm>
          <a:prstGeom prst="rect">
            <a:avLst/>
          </a:prstGeom>
        </p:spPr>
        <p:txBody>
          <a:bodyPr vert="horz" wrap="square" lIns="0" tIns="114300" rIns="0" bIns="0" rtlCol="0">
            <a:spAutoFit/>
          </a:bodyPr>
          <a:lstStyle/>
          <a:p>
            <a:pPr marL="469900" marR="5080" indent="-457200">
              <a:lnSpc>
                <a:spcPct val="81500"/>
              </a:lnSpc>
              <a:spcBef>
                <a:spcPts val="900"/>
              </a:spcBef>
              <a:buFont typeface="Arial"/>
              <a:buChar char="•"/>
              <a:tabLst>
                <a:tab pos="469265" algn="l"/>
                <a:tab pos="469900" algn="l"/>
                <a:tab pos="7285990" algn="l"/>
                <a:tab pos="7687309" algn="l"/>
                <a:tab pos="8861425" algn="l"/>
              </a:tabLst>
            </a:pPr>
            <a:r>
              <a:rPr sz="3600" b="1" spc="-145" dirty="0">
                <a:solidFill>
                  <a:srgbClr val="4F81BB"/>
                </a:solidFill>
                <a:latin typeface="Trebuchet MS"/>
                <a:cs typeface="Trebuchet MS"/>
              </a:rPr>
              <a:t>Subject</a:t>
            </a:r>
            <a:r>
              <a:rPr sz="3600" b="1" spc="-275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3600" b="1" spc="-185" dirty="0">
                <a:solidFill>
                  <a:srgbClr val="4F81BB"/>
                </a:solidFill>
                <a:latin typeface="Trebuchet MS"/>
                <a:cs typeface="Trebuchet MS"/>
              </a:rPr>
              <a:t>Oriented</a:t>
            </a:r>
            <a:r>
              <a:rPr sz="3600" b="1" spc="-305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3600" dirty="0">
                <a:latin typeface="MS PGothic"/>
                <a:cs typeface="MS PGothic"/>
              </a:rPr>
              <a:t>−</a:t>
            </a:r>
            <a:r>
              <a:rPr sz="3600" spc="1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it provides</a:t>
            </a:r>
            <a:r>
              <a:rPr sz="3600" spc="-25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information</a:t>
            </a:r>
            <a:r>
              <a:rPr sz="3600" dirty="0">
                <a:latin typeface="MS PGothic"/>
                <a:cs typeface="MS PGothic"/>
              </a:rPr>
              <a:t>	around </a:t>
            </a:r>
            <a:r>
              <a:rPr sz="3600" spc="-50" dirty="0">
                <a:latin typeface="MS PGothic"/>
                <a:cs typeface="MS PGothic"/>
              </a:rPr>
              <a:t>a </a:t>
            </a:r>
            <a:r>
              <a:rPr sz="3600" dirty="0">
                <a:latin typeface="MS PGothic"/>
                <a:cs typeface="MS PGothic"/>
              </a:rPr>
              <a:t>subject</a:t>
            </a:r>
            <a:r>
              <a:rPr sz="3600" spc="-5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rather</a:t>
            </a:r>
            <a:r>
              <a:rPr sz="3600" spc="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than the</a:t>
            </a:r>
            <a:r>
              <a:rPr sz="3600" spc="-3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organization's</a:t>
            </a:r>
            <a:r>
              <a:rPr sz="3600" spc="105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ongoing </a:t>
            </a:r>
            <a:r>
              <a:rPr sz="3600" dirty="0">
                <a:latin typeface="MS PGothic"/>
                <a:cs typeface="MS PGothic"/>
              </a:rPr>
              <a:t>operations.</a:t>
            </a:r>
            <a:r>
              <a:rPr sz="3600" spc="1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These</a:t>
            </a:r>
            <a:r>
              <a:rPr sz="3600" spc="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subjects</a:t>
            </a:r>
            <a:r>
              <a:rPr sz="3600" spc="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can</a:t>
            </a:r>
            <a:r>
              <a:rPr sz="3600" spc="-60" dirty="0">
                <a:latin typeface="MS PGothic"/>
                <a:cs typeface="MS PGothic"/>
              </a:rPr>
              <a:t> </a:t>
            </a:r>
            <a:r>
              <a:rPr sz="3600" spc="-25" dirty="0">
                <a:latin typeface="MS PGothic"/>
                <a:cs typeface="MS PGothic"/>
              </a:rPr>
              <a:t>be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product, </a:t>
            </a:r>
            <a:r>
              <a:rPr sz="3600" dirty="0">
                <a:latin typeface="MS PGothic"/>
                <a:cs typeface="MS PGothic"/>
              </a:rPr>
              <a:t>customers,</a:t>
            </a:r>
            <a:r>
              <a:rPr sz="3600" spc="-3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suppliers,</a:t>
            </a:r>
            <a:r>
              <a:rPr sz="3600" spc="-2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sales,</a:t>
            </a:r>
            <a:r>
              <a:rPr sz="3600" spc="-25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revenue,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0" dirty="0">
                <a:latin typeface="MS PGothic"/>
                <a:cs typeface="MS PGothic"/>
              </a:rPr>
              <a:t>etc.</a:t>
            </a:r>
            <a:endParaRPr sz="3600">
              <a:latin typeface="MS PGothic"/>
              <a:cs typeface="MS PGothic"/>
            </a:endParaRPr>
          </a:p>
          <a:p>
            <a:pPr marL="469900" marR="334010" indent="-457200">
              <a:lnSpc>
                <a:spcPct val="82000"/>
              </a:lnSpc>
              <a:spcBef>
                <a:spcPts val="439"/>
              </a:spcBef>
              <a:buFont typeface="Arial"/>
              <a:buChar char="•"/>
              <a:tabLst>
                <a:tab pos="469265" algn="l"/>
                <a:tab pos="469900" algn="l"/>
                <a:tab pos="7651750" algn="l"/>
              </a:tabLst>
            </a:pPr>
            <a:r>
              <a:rPr sz="3600" b="1" spc="-185" dirty="0">
                <a:solidFill>
                  <a:srgbClr val="4F81BB"/>
                </a:solidFill>
                <a:latin typeface="Trebuchet MS"/>
                <a:cs typeface="Trebuchet MS"/>
              </a:rPr>
              <a:t>Integrated</a:t>
            </a:r>
            <a:r>
              <a:rPr sz="3600" b="1" spc="-175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3600" dirty="0">
                <a:latin typeface="MS PGothic"/>
                <a:cs typeface="MS PGothic"/>
              </a:rPr>
              <a:t>−</a:t>
            </a:r>
            <a:r>
              <a:rPr sz="3600" spc="-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</a:t>
            </a:r>
            <a:r>
              <a:rPr sz="3600" spc="-1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4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warehouse</a:t>
            </a:r>
            <a:r>
              <a:rPr sz="3600" spc="-5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is</a:t>
            </a:r>
            <a:r>
              <a:rPr sz="3600" spc="-1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constructed</a:t>
            </a:r>
            <a:r>
              <a:rPr sz="3600" spc="215" dirty="0">
                <a:latin typeface="MS PGothic"/>
                <a:cs typeface="MS PGothic"/>
              </a:rPr>
              <a:t> </a:t>
            </a:r>
            <a:r>
              <a:rPr sz="3600" spc="-25" dirty="0">
                <a:latin typeface="MS PGothic"/>
                <a:cs typeface="MS PGothic"/>
              </a:rPr>
              <a:t>by </a:t>
            </a:r>
            <a:r>
              <a:rPr sz="3600" dirty="0">
                <a:latin typeface="MS PGothic"/>
                <a:cs typeface="MS PGothic"/>
              </a:rPr>
              <a:t>integrating</a:t>
            </a:r>
            <a:r>
              <a:rPr sz="3600" spc="-5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7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from</a:t>
            </a:r>
            <a:r>
              <a:rPr sz="3600" spc="10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heterogeneous</a:t>
            </a:r>
            <a:r>
              <a:rPr sz="3600" dirty="0">
                <a:latin typeface="MS PGothic"/>
                <a:cs typeface="MS PGothic"/>
              </a:rPr>
              <a:t>	sources</a:t>
            </a:r>
            <a:r>
              <a:rPr sz="3600" spc="-30" dirty="0">
                <a:latin typeface="MS PGothic"/>
                <a:cs typeface="MS PGothic"/>
              </a:rPr>
              <a:t> </a:t>
            </a:r>
            <a:r>
              <a:rPr sz="3600" spc="-20" dirty="0">
                <a:latin typeface="MS PGothic"/>
                <a:cs typeface="MS PGothic"/>
              </a:rPr>
              <a:t>such </a:t>
            </a:r>
            <a:r>
              <a:rPr sz="3600" dirty="0">
                <a:latin typeface="MS PGothic"/>
                <a:cs typeface="MS PGothic"/>
              </a:rPr>
              <a:t>as</a:t>
            </a:r>
            <a:r>
              <a:rPr sz="3600" spc="-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relational</a:t>
            </a:r>
            <a:r>
              <a:rPr sz="3600" spc="-9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databases,</a:t>
            </a:r>
            <a:r>
              <a:rPr sz="3600" spc="-2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flat</a:t>
            </a:r>
            <a:r>
              <a:rPr sz="3600" spc="-5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files,</a:t>
            </a:r>
            <a:r>
              <a:rPr sz="3600" spc="210" dirty="0">
                <a:latin typeface="MS PGothic"/>
                <a:cs typeface="MS PGothic"/>
              </a:rPr>
              <a:t> </a:t>
            </a:r>
            <a:r>
              <a:rPr sz="3600" spc="-20" dirty="0">
                <a:latin typeface="MS PGothic"/>
                <a:cs typeface="MS PGothic"/>
              </a:rPr>
              <a:t>etc.</a:t>
            </a:r>
            <a:endParaRPr sz="36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75354" marR="5080" indent="-663575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Characteristics/</a:t>
            </a:r>
            <a:r>
              <a:rPr spc="-110" dirty="0"/>
              <a:t> </a:t>
            </a:r>
            <a:r>
              <a:rPr dirty="0"/>
              <a:t>Features</a:t>
            </a:r>
            <a:r>
              <a:rPr spc="-135" dirty="0"/>
              <a:t> </a:t>
            </a:r>
            <a:r>
              <a:rPr dirty="0"/>
              <a:t>of</a:t>
            </a:r>
            <a:r>
              <a:rPr spc="-120" dirty="0"/>
              <a:t> </a:t>
            </a:r>
            <a:r>
              <a:rPr spc="-20" dirty="0"/>
              <a:t>Data </a:t>
            </a:r>
            <a:r>
              <a:rPr spc="-10" dirty="0"/>
              <a:t>Warehouse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33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714692" y="2345690"/>
            <a:ext cx="10529570" cy="3067050"/>
          </a:xfrm>
          <a:prstGeom prst="rect">
            <a:avLst/>
          </a:prstGeom>
        </p:spPr>
        <p:txBody>
          <a:bodyPr vert="horz" wrap="square" lIns="0" tIns="59690" rIns="0" bIns="0" rtlCol="0">
            <a:spAutoFit/>
          </a:bodyPr>
          <a:lstStyle/>
          <a:p>
            <a:pPr marL="469900" marR="5080" indent="-457200">
              <a:lnSpc>
                <a:spcPct val="91400"/>
              </a:lnSpc>
              <a:spcBef>
                <a:spcPts val="470"/>
              </a:spcBef>
              <a:buFont typeface="Arial"/>
              <a:buChar char="•"/>
              <a:tabLst>
                <a:tab pos="469265" algn="l"/>
                <a:tab pos="469900" algn="l"/>
                <a:tab pos="9254490" algn="l"/>
              </a:tabLst>
            </a:pPr>
            <a:r>
              <a:rPr sz="3600" b="1" spc="-204" dirty="0">
                <a:solidFill>
                  <a:srgbClr val="4F81BB"/>
                </a:solidFill>
                <a:latin typeface="Trebuchet MS"/>
                <a:cs typeface="Trebuchet MS"/>
              </a:rPr>
              <a:t>Time</a:t>
            </a:r>
            <a:r>
              <a:rPr sz="3600" b="1" spc="-484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3600" b="1" spc="-200" dirty="0">
                <a:solidFill>
                  <a:srgbClr val="4F81BB"/>
                </a:solidFill>
                <a:latin typeface="Trebuchet MS"/>
                <a:cs typeface="Trebuchet MS"/>
              </a:rPr>
              <a:t>Variant</a:t>
            </a:r>
            <a:r>
              <a:rPr sz="3600" b="1" spc="-300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3600" dirty="0">
                <a:latin typeface="MS PGothic"/>
                <a:cs typeface="MS PGothic"/>
              </a:rPr>
              <a:t>−</a:t>
            </a:r>
            <a:r>
              <a:rPr sz="3600" spc="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The</a:t>
            </a:r>
            <a:r>
              <a:rPr sz="3600" spc="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3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collected</a:t>
            </a:r>
            <a:r>
              <a:rPr sz="3600" spc="2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in</a:t>
            </a:r>
            <a:r>
              <a:rPr sz="3600" spc="1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</a:t>
            </a:r>
            <a:r>
              <a:rPr sz="3600" spc="20" dirty="0">
                <a:latin typeface="MS PGothic"/>
                <a:cs typeface="MS PGothic"/>
              </a:rPr>
              <a:t> </a:t>
            </a:r>
            <a:r>
              <a:rPr sz="3600" spc="-20" dirty="0">
                <a:latin typeface="MS PGothic"/>
                <a:cs typeface="MS PGothic"/>
              </a:rPr>
              <a:t>data </a:t>
            </a:r>
            <a:r>
              <a:rPr sz="3600" dirty="0">
                <a:latin typeface="MS PGothic"/>
                <a:cs typeface="MS PGothic"/>
              </a:rPr>
              <a:t>warehouse</a:t>
            </a:r>
            <a:r>
              <a:rPr sz="3600" spc="-10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is</a:t>
            </a:r>
            <a:r>
              <a:rPr sz="3600" spc="-1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identified with</a:t>
            </a:r>
            <a:r>
              <a:rPr sz="3600" spc="-2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</a:t>
            </a:r>
            <a:r>
              <a:rPr sz="3600" spc="-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particular</a:t>
            </a:r>
            <a:r>
              <a:rPr sz="3600" spc="-80" dirty="0">
                <a:latin typeface="MS PGothic"/>
                <a:cs typeface="MS PGothic"/>
              </a:rPr>
              <a:t> </a:t>
            </a:r>
            <a:r>
              <a:rPr sz="3600" spc="-20" dirty="0">
                <a:latin typeface="MS PGothic"/>
                <a:cs typeface="MS PGothic"/>
              </a:rPr>
              <a:t>time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period. </a:t>
            </a:r>
            <a:r>
              <a:rPr sz="3600" dirty="0">
                <a:latin typeface="MS PGothic"/>
                <a:cs typeface="MS PGothic"/>
              </a:rPr>
              <a:t>The</a:t>
            </a:r>
            <a:r>
              <a:rPr sz="3600" spc="-3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4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in</a:t>
            </a:r>
            <a:r>
              <a:rPr sz="3600" spc="-1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</a:t>
            </a:r>
            <a:r>
              <a:rPr sz="3600" spc="-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6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warehouse</a:t>
            </a:r>
            <a:r>
              <a:rPr sz="3600" spc="-7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provides</a:t>
            </a:r>
            <a:r>
              <a:rPr sz="3600" spc="175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information </a:t>
            </a:r>
            <a:r>
              <a:rPr sz="3600" dirty="0">
                <a:latin typeface="MS PGothic"/>
                <a:cs typeface="MS PGothic"/>
              </a:rPr>
              <a:t>from</a:t>
            </a:r>
            <a:r>
              <a:rPr sz="3600" spc="-6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the</a:t>
            </a:r>
            <a:r>
              <a:rPr sz="3600" spc="-4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historical point</a:t>
            </a:r>
            <a:r>
              <a:rPr sz="3600" spc="-3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of</a:t>
            </a:r>
            <a:r>
              <a:rPr sz="3600" spc="-10" dirty="0">
                <a:latin typeface="MS PGothic"/>
                <a:cs typeface="MS PGothic"/>
              </a:rPr>
              <a:t> view.</a:t>
            </a:r>
            <a:endParaRPr sz="3600">
              <a:latin typeface="MS PGothic"/>
              <a:cs typeface="MS PGothic"/>
            </a:endParaRPr>
          </a:p>
          <a:p>
            <a:pPr marL="469900" indent="-457200">
              <a:lnSpc>
                <a:spcPts val="3595"/>
              </a:lnSpc>
              <a:buFont typeface="Arial"/>
              <a:buChar char="•"/>
              <a:tabLst>
                <a:tab pos="469265" algn="l"/>
                <a:tab pos="469900" algn="l"/>
                <a:tab pos="8157209" algn="l"/>
              </a:tabLst>
            </a:pPr>
            <a:r>
              <a:rPr sz="3600" b="1" spc="-145" dirty="0">
                <a:solidFill>
                  <a:srgbClr val="4F81BB"/>
                </a:solidFill>
                <a:latin typeface="Trebuchet MS"/>
                <a:cs typeface="Trebuchet MS"/>
              </a:rPr>
              <a:t>Non-</a:t>
            </a:r>
            <a:r>
              <a:rPr sz="3600" b="1" spc="-120" dirty="0">
                <a:solidFill>
                  <a:srgbClr val="4F81BB"/>
                </a:solidFill>
                <a:latin typeface="Trebuchet MS"/>
                <a:cs typeface="Trebuchet MS"/>
              </a:rPr>
              <a:t>volatile</a:t>
            </a:r>
            <a:r>
              <a:rPr sz="3600" b="1" spc="-90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3600" dirty="0">
                <a:latin typeface="MS PGothic"/>
                <a:cs typeface="MS PGothic"/>
              </a:rPr>
              <a:t>−</a:t>
            </a:r>
            <a:r>
              <a:rPr sz="3600" spc="-40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Non-</a:t>
            </a:r>
            <a:r>
              <a:rPr sz="3600" dirty="0">
                <a:latin typeface="MS PGothic"/>
                <a:cs typeface="MS PGothic"/>
              </a:rPr>
              <a:t>volatile</a:t>
            </a:r>
            <a:r>
              <a:rPr sz="3600" spc="-6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means</a:t>
            </a:r>
            <a:r>
              <a:rPr sz="3600" spc="-50" dirty="0">
                <a:latin typeface="MS PGothic"/>
                <a:cs typeface="MS PGothic"/>
              </a:rPr>
              <a:t> </a:t>
            </a:r>
            <a:r>
              <a:rPr sz="3600" spc="-25" dirty="0">
                <a:latin typeface="MS PGothic"/>
                <a:cs typeface="MS PGothic"/>
              </a:rPr>
              <a:t>the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previous</a:t>
            </a:r>
            <a:endParaRPr sz="3600">
              <a:latin typeface="MS PGothic"/>
              <a:cs typeface="MS PGothic"/>
            </a:endParaRPr>
          </a:p>
          <a:p>
            <a:pPr marL="469900">
              <a:lnSpc>
                <a:spcPts val="4190"/>
              </a:lnSpc>
            </a:pP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6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is</a:t>
            </a:r>
            <a:r>
              <a:rPr sz="3600" spc="-2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not</a:t>
            </a:r>
            <a:r>
              <a:rPr sz="3600" spc="-1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erased</a:t>
            </a:r>
            <a:r>
              <a:rPr sz="3600" spc="-3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when</a:t>
            </a:r>
            <a:r>
              <a:rPr sz="3600" spc="-1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new</a:t>
            </a:r>
            <a:r>
              <a:rPr sz="3600" spc="-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6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is</a:t>
            </a:r>
            <a:r>
              <a:rPr sz="3600" spc="19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added to</a:t>
            </a:r>
            <a:r>
              <a:rPr sz="3600" spc="-30" dirty="0">
                <a:latin typeface="MS PGothic"/>
                <a:cs typeface="MS PGothic"/>
              </a:rPr>
              <a:t> </a:t>
            </a:r>
            <a:r>
              <a:rPr sz="3600" spc="-25" dirty="0">
                <a:latin typeface="MS PGothic"/>
                <a:cs typeface="MS PGothic"/>
              </a:rPr>
              <a:t>it.</a:t>
            </a:r>
            <a:endParaRPr sz="36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91915" marR="5080" indent="-1115695">
              <a:lnSpc>
                <a:spcPct val="100000"/>
              </a:lnSpc>
              <a:spcBef>
                <a:spcPts val="100"/>
              </a:spcBef>
            </a:pPr>
            <a:r>
              <a:rPr dirty="0"/>
              <a:t>Major</a:t>
            </a:r>
            <a:r>
              <a:rPr spc="-150" dirty="0"/>
              <a:t> </a:t>
            </a:r>
            <a:r>
              <a:rPr dirty="0"/>
              <a:t>functions</a:t>
            </a:r>
            <a:r>
              <a:rPr spc="-45" dirty="0"/>
              <a:t> </a:t>
            </a:r>
            <a:r>
              <a:rPr dirty="0"/>
              <a:t>of</a:t>
            </a:r>
            <a:r>
              <a:rPr spc="-50" dirty="0"/>
              <a:t> </a:t>
            </a:r>
            <a:r>
              <a:rPr dirty="0"/>
              <a:t>a</a:t>
            </a:r>
            <a:r>
              <a:rPr spc="-55" dirty="0"/>
              <a:t> </a:t>
            </a:r>
            <a:r>
              <a:rPr spc="-20" dirty="0"/>
              <a:t>data </a:t>
            </a:r>
            <a:r>
              <a:rPr dirty="0"/>
              <a:t>warehouse</a:t>
            </a:r>
            <a:r>
              <a:rPr spc="-100" dirty="0"/>
              <a:t> </a:t>
            </a:r>
            <a:r>
              <a:rPr spc="-20" dirty="0"/>
              <a:t>are: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34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2060194" y="2425065"/>
            <a:ext cx="8200390" cy="2871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5080" indent="-457834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3600" dirty="0">
                <a:latin typeface="MS PGothic"/>
                <a:cs typeface="MS PGothic"/>
              </a:rPr>
              <a:t>Maintaining</a:t>
            </a:r>
            <a:r>
              <a:rPr sz="3600" spc="-8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past</a:t>
            </a:r>
            <a:r>
              <a:rPr sz="3600" spc="-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and</a:t>
            </a:r>
            <a:r>
              <a:rPr sz="3600" spc="-1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present</a:t>
            </a:r>
            <a:r>
              <a:rPr sz="3600" spc="-4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records</a:t>
            </a:r>
            <a:r>
              <a:rPr sz="3600" spc="-5" dirty="0">
                <a:latin typeface="MS PGothic"/>
                <a:cs typeface="MS PGothic"/>
              </a:rPr>
              <a:t> </a:t>
            </a:r>
            <a:r>
              <a:rPr sz="3600" spc="-25" dirty="0">
                <a:latin typeface="MS PGothic"/>
                <a:cs typeface="MS PGothic"/>
              </a:rPr>
              <a:t>for </a:t>
            </a:r>
            <a:r>
              <a:rPr sz="3600" dirty="0">
                <a:latin typeface="MS PGothic"/>
                <a:cs typeface="MS PGothic"/>
              </a:rPr>
              <a:t>future</a:t>
            </a:r>
            <a:r>
              <a:rPr sz="3600" spc="-7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decision</a:t>
            </a:r>
            <a:r>
              <a:rPr sz="3600" spc="-5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and</a:t>
            </a:r>
            <a:r>
              <a:rPr sz="3600" spc="-10" dirty="0">
                <a:latin typeface="MS PGothic"/>
                <a:cs typeface="MS PGothic"/>
              </a:rPr>
              <a:t> prediction.</a:t>
            </a:r>
            <a:endParaRPr sz="3600">
              <a:latin typeface="MS PGothic"/>
              <a:cs typeface="MS PGothic"/>
            </a:endParaRPr>
          </a:p>
          <a:p>
            <a:pPr marL="469900" marR="412750" indent="-457834">
              <a:lnSpc>
                <a:spcPct val="100000"/>
              </a:lnSpc>
              <a:spcBef>
                <a:spcPts val="800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3600" dirty="0">
                <a:latin typeface="MS PGothic"/>
                <a:cs typeface="MS PGothic"/>
              </a:rPr>
              <a:t>Helping</a:t>
            </a:r>
            <a:r>
              <a:rPr sz="3600" spc="-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organizations</a:t>
            </a:r>
            <a:r>
              <a:rPr sz="3600" spc="-3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to</a:t>
            </a:r>
            <a:r>
              <a:rPr sz="3600" spc="-4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take</a:t>
            </a:r>
            <a:r>
              <a:rPr sz="3600" spc="-45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effective </a:t>
            </a:r>
            <a:r>
              <a:rPr sz="3600" dirty="0">
                <a:latin typeface="MS PGothic"/>
                <a:cs typeface="MS PGothic"/>
              </a:rPr>
              <a:t>business</a:t>
            </a:r>
            <a:r>
              <a:rPr sz="3600" spc="-6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decisions</a:t>
            </a:r>
            <a:r>
              <a:rPr sz="3600" spc="-6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with</a:t>
            </a:r>
            <a:r>
              <a:rPr sz="3600" spc="-5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precise</a:t>
            </a:r>
            <a:r>
              <a:rPr sz="3600" spc="-70" dirty="0">
                <a:latin typeface="MS PGothic"/>
                <a:cs typeface="MS PGothic"/>
              </a:rPr>
              <a:t> </a:t>
            </a:r>
            <a:r>
              <a:rPr sz="3600" spc="-20" dirty="0">
                <a:latin typeface="MS PGothic"/>
                <a:cs typeface="MS PGothic"/>
              </a:rPr>
              <a:t>data </a:t>
            </a:r>
            <a:r>
              <a:rPr sz="3600" spc="-10" dirty="0">
                <a:latin typeface="MS PGothic"/>
                <a:cs typeface="MS PGothic"/>
              </a:rPr>
              <a:t>analysis.</a:t>
            </a:r>
            <a:endParaRPr sz="36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93440" y="1251584"/>
            <a:ext cx="532384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/>
              <a:t>Why</a:t>
            </a:r>
            <a:r>
              <a:rPr sz="4400" spc="-145" dirty="0"/>
              <a:t> </a:t>
            </a:r>
            <a:r>
              <a:rPr sz="4400" dirty="0"/>
              <a:t>data</a:t>
            </a:r>
            <a:r>
              <a:rPr sz="4400" spc="-150" dirty="0"/>
              <a:t> </a:t>
            </a:r>
            <a:r>
              <a:rPr sz="4400" spc="-10" dirty="0"/>
              <a:t>warehouse?</a:t>
            </a:r>
            <a:endParaRPr sz="44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35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067117" y="2287904"/>
            <a:ext cx="10039985" cy="38595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265" indent="-457200">
              <a:lnSpc>
                <a:spcPts val="3760"/>
              </a:lnSpc>
              <a:spcBef>
                <a:spcPts val="100"/>
              </a:spcBef>
              <a:buFont typeface="Arial"/>
              <a:buChar char="•"/>
              <a:tabLst>
                <a:tab pos="469265" algn="l"/>
                <a:tab pos="469900" algn="l"/>
                <a:tab pos="1765300" algn="l"/>
                <a:tab pos="2222500" algn="l"/>
                <a:tab pos="3281679" algn="l"/>
                <a:tab pos="5545455" algn="l"/>
                <a:tab pos="6459855" algn="l"/>
                <a:tab pos="7900670" algn="l"/>
              </a:tabLst>
            </a:pPr>
            <a:r>
              <a:rPr sz="3600" spc="-10" dirty="0">
                <a:latin typeface="MS PGothic"/>
                <a:cs typeface="MS PGothic"/>
              </a:rPr>
              <a:t>Since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50" dirty="0">
                <a:latin typeface="MS PGothic"/>
                <a:cs typeface="MS PGothic"/>
              </a:rPr>
              <a:t>a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0" dirty="0">
                <a:latin typeface="MS PGothic"/>
                <a:cs typeface="MS PGothic"/>
              </a:rPr>
              <a:t>data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warehouse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5" dirty="0">
                <a:latin typeface="MS PGothic"/>
                <a:cs typeface="MS PGothic"/>
              </a:rPr>
              <a:t>can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gather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information</a:t>
            </a:r>
            <a:endParaRPr sz="3600">
              <a:latin typeface="MS PGothic"/>
              <a:cs typeface="MS PGothic"/>
            </a:endParaRPr>
          </a:p>
          <a:p>
            <a:pPr marL="469265" marR="5080">
              <a:lnSpc>
                <a:spcPct val="74100"/>
              </a:lnSpc>
              <a:spcBef>
                <a:spcPts val="555"/>
              </a:spcBef>
              <a:tabLst>
                <a:tab pos="2016760" algn="l"/>
                <a:tab pos="2934335" algn="l"/>
                <a:tab pos="5133975" algn="l"/>
                <a:tab pos="5634355" algn="l"/>
                <a:tab pos="6554470" algn="l"/>
                <a:tab pos="8385809" algn="l"/>
              </a:tabLst>
            </a:pPr>
            <a:r>
              <a:rPr sz="3600" spc="-10" dirty="0">
                <a:latin typeface="MS PGothic"/>
                <a:cs typeface="MS PGothic"/>
              </a:rPr>
              <a:t>quickly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5" dirty="0">
                <a:latin typeface="MS PGothic"/>
                <a:cs typeface="MS PGothic"/>
              </a:rPr>
              <a:t>and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latin typeface="MS PGothic"/>
                <a:cs typeface="MS PGothic"/>
              </a:rPr>
              <a:t>efficiently,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5" dirty="0">
                <a:latin typeface="MS PGothic"/>
                <a:cs typeface="MS PGothic"/>
              </a:rPr>
              <a:t>it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25" dirty="0">
                <a:latin typeface="MS PGothic"/>
                <a:cs typeface="MS PGothic"/>
              </a:rPr>
              <a:t>can</a:t>
            </a:r>
            <a:r>
              <a:rPr sz="3600" dirty="0">
                <a:latin typeface="MS PGothic"/>
                <a:cs typeface="MS PGothic"/>
              </a:rPr>
              <a:t>	</a:t>
            </a:r>
            <a:r>
              <a:rPr sz="3600" spc="-10" dirty="0">
                <a:solidFill>
                  <a:srgbClr val="4F81BB"/>
                </a:solidFill>
                <a:latin typeface="MS PGothic"/>
                <a:cs typeface="MS PGothic"/>
              </a:rPr>
              <a:t>enhance</a:t>
            </a:r>
            <a:r>
              <a:rPr sz="3600" dirty="0">
                <a:solidFill>
                  <a:srgbClr val="4F81BB"/>
                </a:solidFill>
                <a:latin typeface="MS PGothic"/>
                <a:cs typeface="MS PGothic"/>
              </a:rPr>
              <a:t>	</a:t>
            </a:r>
            <a:r>
              <a:rPr sz="3600" spc="-10" dirty="0">
                <a:solidFill>
                  <a:srgbClr val="4F81BB"/>
                </a:solidFill>
                <a:latin typeface="MS PGothic"/>
                <a:cs typeface="MS PGothic"/>
              </a:rPr>
              <a:t>business productivity</a:t>
            </a:r>
            <a:r>
              <a:rPr sz="3600" spc="-10" dirty="0">
                <a:latin typeface="MS PGothic"/>
                <a:cs typeface="MS PGothic"/>
              </a:rPr>
              <a:t>.</a:t>
            </a:r>
            <a:endParaRPr sz="3600">
              <a:latin typeface="MS PGothic"/>
              <a:cs typeface="MS PGothic"/>
            </a:endParaRPr>
          </a:p>
          <a:p>
            <a:pPr marL="469265" indent="-457200">
              <a:lnSpc>
                <a:spcPts val="3240"/>
              </a:lnSpc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600" dirty="0">
                <a:latin typeface="MS PGothic"/>
                <a:cs typeface="MS PGothic"/>
              </a:rPr>
              <a:t>A</a:t>
            </a:r>
            <a:r>
              <a:rPr sz="3600" spc="-3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4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warehouse</a:t>
            </a:r>
            <a:r>
              <a:rPr sz="3600" spc="-9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provides</a:t>
            </a:r>
            <a:r>
              <a:rPr sz="3600" spc="-5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overview</a:t>
            </a:r>
            <a:r>
              <a:rPr sz="3600" spc="-8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on</a:t>
            </a:r>
            <a:r>
              <a:rPr sz="3600" spc="-10" dirty="0">
                <a:latin typeface="MS PGothic"/>
                <a:cs typeface="MS PGothic"/>
              </a:rPr>
              <a:t> subject</a:t>
            </a:r>
            <a:endParaRPr sz="3600">
              <a:latin typeface="MS PGothic"/>
              <a:cs typeface="MS PGothic"/>
            </a:endParaRPr>
          </a:p>
          <a:p>
            <a:pPr marL="469265">
              <a:lnSpc>
                <a:spcPts val="3860"/>
              </a:lnSpc>
            </a:pPr>
            <a:r>
              <a:rPr sz="3600" dirty="0">
                <a:latin typeface="MS PGothic"/>
                <a:cs typeface="MS PGothic"/>
              </a:rPr>
              <a:t>,</a:t>
            </a:r>
            <a:r>
              <a:rPr sz="3600" spc="-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hence,</a:t>
            </a:r>
            <a:r>
              <a:rPr sz="3600" spc="-1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it</a:t>
            </a:r>
            <a:r>
              <a:rPr sz="3600" spc="-10" dirty="0">
                <a:latin typeface="MS PGothic"/>
                <a:cs typeface="MS PGothic"/>
              </a:rPr>
              <a:t> </a:t>
            </a:r>
            <a:r>
              <a:rPr sz="3600" dirty="0">
                <a:solidFill>
                  <a:srgbClr val="4F81BB"/>
                </a:solidFill>
                <a:latin typeface="MS PGothic"/>
                <a:cs typeface="MS PGothic"/>
              </a:rPr>
              <a:t>helps</a:t>
            </a:r>
            <a:r>
              <a:rPr sz="3600" spc="20" dirty="0">
                <a:solidFill>
                  <a:srgbClr val="4F81BB"/>
                </a:solidFill>
                <a:latin typeface="MS PGothic"/>
                <a:cs typeface="MS PGothic"/>
              </a:rPr>
              <a:t> </a:t>
            </a:r>
            <a:r>
              <a:rPr sz="3600" dirty="0">
                <a:solidFill>
                  <a:srgbClr val="4F81BB"/>
                </a:solidFill>
                <a:latin typeface="MS PGothic"/>
                <a:cs typeface="MS PGothic"/>
              </a:rPr>
              <a:t>us</a:t>
            </a:r>
            <a:r>
              <a:rPr sz="3600" spc="-5" dirty="0">
                <a:solidFill>
                  <a:srgbClr val="4F81BB"/>
                </a:solidFill>
                <a:latin typeface="MS PGothic"/>
                <a:cs typeface="MS PGothic"/>
              </a:rPr>
              <a:t> </a:t>
            </a:r>
            <a:r>
              <a:rPr sz="3600" dirty="0">
                <a:solidFill>
                  <a:srgbClr val="4F81BB"/>
                </a:solidFill>
                <a:latin typeface="MS PGothic"/>
                <a:cs typeface="MS PGothic"/>
              </a:rPr>
              <a:t>in</a:t>
            </a:r>
            <a:r>
              <a:rPr sz="3600" spc="5" dirty="0">
                <a:solidFill>
                  <a:srgbClr val="4F81BB"/>
                </a:solidFill>
                <a:latin typeface="MS PGothic"/>
                <a:cs typeface="MS PGothic"/>
              </a:rPr>
              <a:t> </a:t>
            </a:r>
            <a:r>
              <a:rPr sz="3600" dirty="0">
                <a:solidFill>
                  <a:srgbClr val="4F81BB"/>
                </a:solidFill>
                <a:latin typeface="MS PGothic"/>
                <a:cs typeface="MS PGothic"/>
              </a:rPr>
              <a:t>subject</a:t>
            </a:r>
            <a:r>
              <a:rPr sz="3600" spc="-20" dirty="0">
                <a:solidFill>
                  <a:srgbClr val="4F81BB"/>
                </a:solidFill>
                <a:latin typeface="MS PGothic"/>
                <a:cs typeface="MS PGothic"/>
              </a:rPr>
              <a:t> </a:t>
            </a:r>
            <a:r>
              <a:rPr sz="3600" spc="-10" dirty="0">
                <a:solidFill>
                  <a:srgbClr val="4F81BB"/>
                </a:solidFill>
                <a:latin typeface="MS PGothic"/>
                <a:cs typeface="MS PGothic"/>
              </a:rPr>
              <a:t>management</a:t>
            </a:r>
            <a:r>
              <a:rPr sz="3600" spc="-10" dirty="0">
                <a:latin typeface="MS PGothic"/>
                <a:cs typeface="MS PGothic"/>
              </a:rPr>
              <a:t>.—</a:t>
            </a:r>
            <a:endParaRPr sz="3600">
              <a:latin typeface="MS PGothic"/>
              <a:cs typeface="MS PGothic"/>
            </a:endParaRPr>
          </a:p>
          <a:p>
            <a:pPr marL="469265" marR="626745" indent="-457200">
              <a:lnSpc>
                <a:spcPct val="92200"/>
              </a:lnSpc>
              <a:spcBef>
                <a:spcPts val="420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3600" b="1" dirty="0">
                <a:solidFill>
                  <a:srgbClr val="4F81BB"/>
                </a:solidFill>
                <a:latin typeface="Trebuchet MS"/>
                <a:cs typeface="Trebuchet MS"/>
              </a:rPr>
              <a:t>A</a:t>
            </a:r>
            <a:r>
              <a:rPr sz="3600" b="1" spc="-215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3600" b="1" spc="-100" dirty="0">
                <a:solidFill>
                  <a:srgbClr val="4F81BB"/>
                </a:solidFill>
                <a:latin typeface="Trebuchet MS"/>
                <a:cs typeface="Trebuchet MS"/>
              </a:rPr>
              <a:t>Data</a:t>
            </a:r>
            <a:r>
              <a:rPr sz="3600" b="1" spc="-204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3600" b="1" spc="-220" dirty="0">
                <a:solidFill>
                  <a:srgbClr val="4F81BB"/>
                </a:solidFill>
                <a:latin typeface="Trebuchet MS"/>
                <a:cs typeface="Trebuchet MS"/>
              </a:rPr>
              <a:t>Warehouse</a:t>
            </a:r>
            <a:r>
              <a:rPr sz="3600" b="1" spc="-315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3600" b="1" spc="-10" dirty="0">
                <a:solidFill>
                  <a:srgbClr val="4F81BB"/>
                </a:solidFill>
                <a:latin typeface="Trebuchet MS"/>
                <a:cs typeface="Trebuchet MS"/>
              </a:rPr>
              <a:t>Saves</a:t>
            </a:r>
            <a:r>
              <a:rPr sz="3600" b="1" spc="-125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3600" b="1" spc="-165" dirty="0">
                <a:solidFill>
                  <a:srgbClr val="4F81BB"/>
                </a:solidFill>
                <a:latin typeface="Trebuchet MS"/>
                <a:cs typeface="Trebuchet MS"/>
              </a:rPr>
              <a:t>Time</a:t>
            </a:r>
            <a:r>
              <a:rPr sz="3600" spc="-165" dirty="0">
                <a:solidFill>
                  <a:srgbClr val="4F81BB"/>
                </a:solidFill>
                <a:latin typeface="MS PGothic"/>
                <a:cs typeface="MS PGothic"/>
              </a:rPr>
              <a:t>:</a:t>
            </a:r>
            <a:r>
              <a:rPr sz="3600" spc="-330" dirty="0">
                <a:solidFill>
                  <a:srgbClr val="4F81BB"/>
                </a:solidFill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Since</a:t>
            </a:r>
            <a:r>
              <a:rPr sz="3600" spc="-5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business </a:t>
            </a:r>
            <a:r>
              <a:rPr sz="3600" dirty="0">
                <a:latin typeface="MS PGothic"/>
                <a:cs typeface="MS PGothic"/>
              </a:rPr>
              <a:t>users</a:t>
            </a:r>
            <a:r>
              <a:rPr sz="3600" spc="-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can</a:t>
            </a:r>
            <a:r>
              <a:rPr sz="3600" spc="-1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quickly</a:t>
            </a:r>
            <a:r>
              <a:rPr sz="3600" spc="-2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access</a:t>
            </a:r>
            <a:r>
              <a:rPr sz="3600" spc="-4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critical</a:t>
            </a:r>
            <a:r>
              <a:rPr sz="3600" spc="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data</a:t>
            </a:r>
            <a:r>
              <a:rPr sz="3600" spc="-4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from</a:t>
            </a:r>
            <a:r>
              <a:rPr sz="3600" spc="-5" dirty="0">
                <a:latin typeface="MS PGothic"/>
                <a:cs typeface="MS PGothic"/>
              </a:rPr>
              <a:t> </a:t>
            </a:r>
            <a:r>
              <a:rPr sz="3600" spc="-50" dirty="0">
                <a:latin typeface="MS PGothic"/>
                <a:cs typeface="MS PGothic"/>
              </a:rPr>
              <a:t>a </a:t>
            </a:r>
            <a:r>
              <a:rPr sz="3600" dirty="0">
                <a:latin typeface="MS PGothic"/>
                <a:cs typeface="MS PGothic"/>
              </a:rPr>
              <a:t>number</a:t>
            </a:r>
            <a:r>
              <a:rPr sz="3600" spc="15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of</a:t>
            </a:r>
            <a:r>
              <a:rPr sz="3600" spc="10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sources—</a:t>
            </a:r>
            <a:r>
              <a:rPr sz="3600" dirty="0">
                <a:latin typeface="MS PGothic"/>
                <a:cs typeface="MS PGothic"/>
              </a:rPr>
              <a:t>all</a:t>
            </a:r>
            <a:r>
              <a:rPr sz="3600" spc="-6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in</a:t>
            </a:r>
            <a:r>
              <a:rPr sz="3600" spc="10" dirty="0">
                <a:latin typeface="MS PGothic"/>
                <a:cs typeface="MS PGothic"/>
              </a:rPr>
              <a:t> </a:t>
            </a:r>
            <a:r>
              <a:rPr sz="3600" dirty="0">
                <a:latin typeface="MS PGothic"/>
                <a:cs typeface="MS PGothic"/>
              </a:rPr>
              <a:t>one</a:t>
            </a:r>
            <a:r>
              <a:rPr sz="3600" spc="5" dirty="0">
                <a:latin typeface="MS PGothic"/>
                <a:cs typeface="MS PGothic"/>
              </a:rPr>
              <a:t> </a:t>
            </a:r>
            <a:r>
              <a:rPr sz="3600" spc="-10" dirty="0">
                <a:latin typeface="MS PGothic"/>
                <a:cs typeface="MS PGothic"/>
              </a:rPr>
              <a:t>place</a:t>
            </a:r>
            <a:endParaRPr sz="36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30215" y="666178"/>
            <a:ext cx="532384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/>
              <a:t>Why</a:t>
            </a:r>
            <a:r>
              <a:rPr sz="4400" spc="-70" dirty="0"/>
              <a:t> </a:t>
            </a:r>
            <a:r>
              <a:rPr sz="4400" dirty="0"/>
              <a:t>data</a:t>
            </a:r>
            <a:r>
              <a:rPr sz="4400" spc="-50" dirty="0"/>
              <a:t> </a:t>
            </a:r>
            <a:r>
              <a:rPr sz="4400" spc="-10" dirty="0"/>
              <a:t>warehouse?</a:t>
            </a:r>
            <a:endParaRPr sz="44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36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1219517" y="2400553"/>
            <a:ext cx="10077450" cy="3229610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469265" marR="5080" indent="-457200">
              <a:lnSpc>
                <a:spcPct val="102299"/>
              </a:lnSpc>
              <a:spcBef>
                <a:spcPts val="20"/>
              </a:spcBef>
              <a:buFont typeface="Arial"/>
              <a:buChar char="•"/>
              <a:tabLst>
                <a:tab pos="469265" algn="l"/>
                <a:tab pos="469900" algn="l"/>
                <a:tab pos="6402070" algn="l"/>
              </a:tabLst>
            </a:pPr>
            <a:r>
              <a:rPr sz="2900" b="1" dirty="0">
                <a:solidFill>
                  <a:srgbClr val="4F81BB"/>
                </a:solidFill>
                <a:latin typeface="Trebuchet MS"/>
                <a:cs typeface="Trebuchet MS"/>
              </a:rPr>
              <a:t>A</a:t>
            </a:r>
            <a:r>
              <a:rPr sz="2900" b="1" spc="-220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2900" b="1" spc="-65" dirty="0">
                <a:solidFill>
                  <a:srgbClr val="4F81BB"/>
                </a:solidFill>
                <a:latin typeface="Trebuchet MS"/>
                <a:cs typeface="Trebuchet MS"/>
              </a:rPr>
              <a:t>Data</a:t>
            </a:r>
            <a:r>
              <a:rPr sz="2900" b="1" spc="-155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2900" b="1" spc="-200" dirty="0">
                <a:solidFill>
                  <a:srgbClr val="4F81BB"/>
                </a:solidFill>
                <a:latin typeface="Trebuchet MS"/>
                <a:cs typeface="Trebuchet MS"/>
              </a:rPr>
              <a:t>Warehouse </a:t>
            </a:r>
            <a:r>
              <a:rPr sz="2900" b="1" spc="-125" dirty="0">
                <a:solidFill>
                  <a:srgbClr val="4F81BB"/>
                </a:solidFill>
                <a:latin typeface="Trebuchet MS"/>
                <a:cs typeface="Trebuchet MS"/>
              </a:rPr>
              <a:t>Enhances</a:t>
            </a:r>
            <a:r>
              <a:rPr sz="2900" b="1" spc="-95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2900" b="1" spc="-65" dirty="0">
                <a:solidFill>
                  <a:srgbClr val="4F81BB"/>
                </a:solidFill>
                <a:latin typeface="Trebuchet MS"/>
                <a:cs typeface="Trebuchet MS"/>
              </a:rPr>
              <a:t>Data</a:t>
            </a:r>
            <a:r>
              <a:rPr sz="2900" b="1" spc="-150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2900" b="1" spc="-165" dirty="0">
                <a:solidFill>
                  <a:srgbClr val="4F81BB"/>
                </a:solidFill>
                <a:latin typeface="Trebuchet MS"/>
                <a:cs typeface="Trebuchet MS"/>
              </a:rPr>
              <a:t>Quality</a:t>
            </a:r>
            <a:r>
              <a:rPr sz="2900" b="1" spc="-80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2900" b="1" spc="-25" dirty="0">
                <a:solidFill>
                  <a:srgbClr val="4F81BB"/>
                </a:solidFill>
                <a:latin typeface="Trebuchet MS"/>
                <a:cs typeface="Trebuchet MS"/>
              </a:rPr>
              <a:t>and</a:t>
            </a:r>
            <a:r>
              <a:rPr sz="2900" b="1" spc="100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2900" b="1" spc="-85" dirty="0">
                <a:solidFill>
                  <a:srgbClr val="4F81BB"/>
                </a:solidFill>
                <a:latin typeface="Trebuchet MS"/>
                <a:cs typeface="Trebuchet MS"/>
              </a:rPr>
              <a:t>Consistency</a:t>
            </a:r>
            <a:r>
              <a:rPr sz="2900" spc="-85" dirty="0">
                <a:solidFill>
                  <a:srgbClr val="4F81BB"/>
                </a:solidFill>
                <a:latin typeface="MS PGothic"/>
                <a:cs typeface="MS PGothic"/>
              </a:rPr>
              <a:t>:</a:t>
            </a:r>
            <a:r>
              <a:rPr sz="2900" spc="-110" dirty="0">
                <a:solidFill>
                  <a:srgbClr val="4F81BB"/>
                </a:solidFill>
                <a:latin typeface="MS PGothic"/>
                <a:cs typeface="MS PGothic"/>
              </a:rPr>
              <a:t> </a:t>
            </a:r>
            <a:r>
              <a:rPr sz="2900" spc="-50" dirty="0">
                <a:latin typeface="MS PGothic"/>
                <a:cs typeface="MS PGothic"/>
              </a:rPr>
              <a:t>A </a:t>
            </a:r>
            <a:r>
              <a:rPr sz="2900" dirty="0">
                <a:latin typeface="MS PGothic"/>
                <a:cs typeface="MS PGothic"/>
              </a:rPr>
              <a:t>data</a:t>
            </a:r>
            <a:r>
              <a:rPr sz="2900" spc="-2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warehouse</a:t>
            </a:r>
            <a:r>
              <a:rPr sz="2900" spc="-4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implementation</a:t>
            </a:r>
            <a:r>
              <a:rPr sz="2900" spc="1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includes</a:t>
            </a:r>
            <a:r>
              <a:rPr sz="2900" spc="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the</a:t>
            </a:r>
            <a:r>
              <a:rPr sz="2900" spc="-3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conversion</a:t>
            </a:r>
            <a:r>
              <a:rPr sz="2900" spc="-50" dirty="0">
                <a:latin typeface="MS PGothic"/>
                <a:cs typeface="MS PGothic"/>
              </a:rPr>
              <a:t> </a:t>
            </a:r>
            <a:r>
              <a:rPr sz="2900" spc="-25" dirty="0">
                <a:latin typeface="MS PGothic"/>
                <a:cs typeface="MS PGothic"/>
              </a:rPr>
              <a:t>of </a:t>
            </a:r>
            <a:r>
              <a:rPr sz="2900" dirty="0">
                <a:latin typeface="MS PGothic"/>
                <a:cs typeface="MS PGothic"/>
              </a:rPr>
              <a:t>data</a:t>
            </a:r>
            <a:r>
              <a:rPr sz="2900" spc="-2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from</a:t>
            </a:r>
            <a:r>
              <a:rPr sz="2900" spc="-2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numerous</a:t>
            </a:r>
            <a:r>
              <a:rPr sz="2900" spc="1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source</a:t>
            </a:r>
            <a:r>
              <a:rPr sz="2900" spc="15" dirty="0">
                <a:latin typeface="MS PGothic"/>
                <a:cs typeface="MS PGothic"/>
              </a:rPr>
              <a:t> </a:t>
            </a:r>
            <a:r>
              <a:rPr sz="2900" spc="-10" dirty="0">
                <a:latin typeface="MS PGothic"/>
                <a:cs typeface="MS PGothic"/>
              </a:rPr>
              <a:t>systems</a:t>
            </a:r>
            <a:r>
              <a:rPr sz="2900" dirty="0">
                <a:latin typeface="MS PGothic"/>
                <a:cs typeface="MS PGothic"/>
              </a:rPr>
              <a:t>	into</a:t>
            </a:r>
            <a:r>
              <a:rPr sz="2900" spc="-1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a</a:t>
            </a:r>
            <a:r>
              <a:rPr sz="2900" spc="1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common</a:t>
            </a:r>
            <a:r>
              <a:rPr sz="2900" spc="-25" dirty="0">
                <a:latin typeface="MS PGothic"/>
                <a:cs typeface="MS PGothic"/>
              </a:rPr>
              <a:t> </a:t>
            </a:r>
            <a:r>
              <a:rPr sz="2900" spc="-10" dirty="0">
                <a:latin typeface="MS PGothic"/>
                <a:cs typeface="MS PGothic"/>
              </a:rPr>
              <a:t>format.</a:t>
            </a:r>
            <a:endParaRPr sz="2900">
              <a:latin typeface="MS PGothic"/>
              <a:cs typeface="MS PGothic"/>
            </a:endParaRPr>
          </a:p>
          <a:p>
            <a:pPr marL="469265" marR="702945" indent="-457200">
              <a:lnSpc>
                <a:spcPct val="101600"/>
              </a:lnSpc>
              <a:spcBef>
                <a:spcPts val="484"/>
              </a:spcBef>
              <a:buFont typeface="Arial"/>
              <a:buChar char="•"/>
              <a:tabLst>
                <a:tab pos="469265" algn="l"/>
                <a:tab pos="469900" algn="l"/>
                <a:tab pos="6437630" algn="l"/>
              </a:tabLst>
            </a:pPr>
            <a:r>
              <a:rPr sz="2900" b="1" dirty="0">
                <a:solidFill>
                  <a:srgbClr val="4F81BB"/>
                </a:solidFill>
                <a:latin typeface="Trebuchet MS"/>
                <a:cs typeface="Trebuchet MS"/>
              </a:rPr>
              <a:t>A</a:t>
            </a:r>
            <a:r>
              <a:rPr sz="2900" b="1" spc="-130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2900" b="1" spc="-85" dirty="0">
                <a:solidFill>
                  <a:srgbClr val="4F81BB"/>
                </a:solidFill>
                <a:latin typeface="Trebuchet MS"/>
                <a:cs typeface="Trebuchet MS"/>
              </a:rPr>
              <a:t>Data</a:t>
            </a:r>
            <a:r>
              <a:rPr sz="2900" b="1" spc="-165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2900" b="1" spc="-200" dirty="0">
                <a:solidFill>
                  <a:srgbClr val="4F81BB"/>
                </a:solidFill>
                <a:latin typeface="Trebuchet MS"/>
                <a:cs typeface="Trebuchet MS"/>
              </a:rPr>
              <a:t>Warehouse</a:t>
            </a:r>
            <a:r>
              <a:rPr sz="2900" b="1" spc="-380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2900" b="1" spc="-120" dirty="0">
                <a:solidFill>
                  <a:srgbClr val="4F81BB"/>
                </a:solidFill>
                <a:latin typeface="Trebuchet MS"/>
                <a:cs typeface="Trebuchet MS"/>
              </a:rPr>
              <a:t>Provides</a:t>
            </a:r>
            <a:r>
              <a:rPr sz="2900" b="1" spc="-145" dirty="0">
                <a:solidFill>
                  <a:srgbClr val="4F81BB"/>
                </a:solidFill>
                <a:latin typeface="Trebuchet MS"/>
                <a:cs typeface="Trebuchet MS"/>
              </a:rPr>
              <a:t> </a:t>
            </a:r>
            <a:r>
              <a:rPr sz="2900" b="1" spc="-10" dirty="0">
                <a:solidFill>
                  <a:srgbClr val="4F81BB"/>
                </a:solidFill>
                <a:latin typeface="Trebuchet MS"/>
                <a:cs typeface="Trebuchet MS"/>
              </a:rPr>
              <a:t>Historical</a:t>
            </a:r>
            <a:r>
              <a:rPr sz="2900" b="1" dirty="0">
                <a:solidFill>
                  <a:srgbClr val="4F81BB"/>
                </a:solidFill>
                <a:latin typeface="Trebuchet MS"/>
                <a:cs typeface="Trebuchet MS"/>
              </a:rPr>
              <a:t>	</a:t>
            </a:r>
            <a:r>
              <a:rPr sz="2900" b="1" spc="-175" dirty="0">
                <a:solidFill>
                  <a:srgbClr val="4F81BB"/>
                </a:solidFill>
                <a:latin typeface="Trebuchet MS"/>
                <a:cs typeface="Trebuchet MS"/>
              </a:rPr>
              <a:t>Intelligence</a:t>
            </a:r>
            <a:r>
              <a:rPr sz="2900" spc="-175" dirty="0">
                <a:solidFill>
                  <a:srgbClr val="4F81BB"/>
                </a:solidFill>
                <a:latin typeface="MS PGothic"/>
                <a:cs typeface="MS PGothic"/>
              </a:rPr>
              <a:t>:</a:t>
            </a:r>
            <a:r>
              <a:rPr sz="2900" spc="-55" dirty="0">
                <a:solidFill>
                  <a:srgbClr val="4F81BB"/>
                </a:solidFill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A</a:t>
            </a:r>
            <a:r>
              <a:rPr sz="2900" spc="50" dirty="0">
                <a:latin typeface="MS PGothic"/>
                <a:cs typeface="MS PGothic"/>
              </a:rPr>
              <a:t> </a:t>
            </a:r>
            <a:r>
              <a:rPr sz="2900" spc="-20" dirty="0">
                <a:latin typeface="MS PGothic"/>
                <a:cs typeface="MS PGothic"/>
              </a:rPr>
              <a:t>data </a:t>
            </a:r>
            <a:r>
              <a:rPr sz="2900" dirty="0">
                <a:latin typeface="MS PGothic"/>
                <a:cs typeface="MS PGothic"/>
              </a:rPr>
              <a:t>warehouse</a:t>
            </a:r>
            <a:r>
              <a:rPr sz="2900" spc="-3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stores</a:t>
            </a:r>
            <a:r>
              <a:rPr sz="2900" spc="3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large</a:t>
            </a:r>
            <a:r>
              <a:rPr sz="2900" spc="2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amounts</a:t>
            </a:r>
            <a:r>
              <a:rPr sz="2900" spc="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of</a:t>
            </a:r>
            <a:r>
              <a:rPr sz="2900" spc="1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historical</a:t>
            </a:r>
            <a:r>
              <a:rPr sz="2900" spc="-1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data </a:t>
            </a:r>
            <a:r>
              <a:rPr sz="2900" spc="-25" dirty="0">
                <a:latin typeface="MS PGothic"/>
                <a:cs typeface="MS PGothic"/>
              </a:rPr>
              <a:t>of </a:t>
            </a:r>
            <a:r>
              <a:rPr sz="2900" dirty="0">
                <a:latin typeface="MS PGothic"/>
                <a:cs typeface="MS PGothic"/>
              </a:rPr>
              <a:t>different</a:t>
            </a:r>
            <a:r>
              <a:rPr sz="2900" spc="-4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time</a:t>
            </a:r>
            <a:r>
              <a:rPr sz="2900" spc="1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periods,</a:t>
            </a:r>
            <a:r>
              <a:rPr sz="2900" spc="-6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to be</a:t>
            </a:r>
            <a:r>
              <a:rPr sz="2900" spc="-2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analyzed</a:t>
            </a:r>
            <a:r>
              <a:rPr sz="2900" spc="-25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and</a:t>
            </a:r>
            <a:r>
              <a:rPr sz="2900" spc="10" dirty="0">
                <a:latin typeface="MS PGothic"/>
                <a:cs typeface="MS PGothic"/>
              </a:rPr>
              <a:t> </a:t>
            </a:r>
            <a:r>
              <a:rPr sz="2900" dirty="0">
                <a:latin typeface="MS PGothic"/>
                <a:cs typeface="MS PGothic"/>
              </a:rPr>
              <a:t>make</a:t>
            </a:r>
            <a:r>
              <a:rPr sz="2900" spc="-10" dirty="0">
                <a:latin typeface="MS PGothic"/>
                <a:cs typeface="MS PGothic"/>
              </a:rPr>
              <a:t> future predictions.</a:t>
            </a:r>
            <a:endParaRPr sz="29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57803" y="981709"/>
            <a:ext cx="558355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Need</a:t>
            </a:r>
            <a:r>
              <a:rPr spc="-75" dirty="0"/>
              <a:t> </a:t>
            </a:r>
            <a:r>
              <a:rPr dirty="0"/>
              <a:t>for</a:t>
            </a:r>
            <a:r>
              <a:rPr spc="-135" dirty="0"/>
              <a:t> </a:t>
            </a:r>
            <a:r>
              <a:rPr dirty="0"/>
              <a:t>Data</a:t>
            </a:r>
            <a:r>
              <a:rPr spc="-130" dirty="0"/>
              <a:t> </a:t>
            </a:r>
            <a:r>
              <a:rPr spc="-25" dirty="0"/>
              <a:t>Warehouse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86000" y="1676400"/>
            <a:ext cx="7620000" cy="4681220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37</a:t>
            </a:fld>
            <a:endParaRPr spc="-25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78785" y="1251584"/>
            <a:ext cx="614172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/>
              <a:t>Need</a:t>
            </a:r>
            <a:r>
              <a:rPr sz="4400" spc="-95" dirty="0"/>
              <a:t> </a:t>
            </a:r>
            <a:r>
              <a:rPr sz="4400" dirty="0"/>
              <a:t>for</a:t>
            </a:r>
            <a:r>
              <a:rPr sz="4400" spc="-130" dirty="0"/>
              <a:t> </a:t>
            </a:r>
            <a:r>
              <a:rPr sz="4400" dirty="0"/>
              <a:t>Data</a:t>
            </a:r>
            <a:r>
              <a:rPr sz="4400" spc="-170" dirty="0"/>
              <a:t> </a:t>
            </a:r>
            <a:r>
              <a:rPr sz="4400" spc="-25" dirty="0"/>
              <a:t>Warehouse</a:t>
            </a:r>
            <a:endParaRPr sz="44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38</a:t>
            </a:fld>
            <a:endParaRPr spc="-25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32080" rIns="0" bIns="0" rtlCol="0">
            <a:spAutoFit/>
          </a:bodyPr>
          <a:lstStyle/>
          <a:p>
            <a:pPr marL="469265" marR="162560" indent="-457200">
              <a:lnSpc>
                <a:spcPct val="78300"/>
              </a:lnSpc>
              <a:spcBef>
                <a:spcPts val="1040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b="1" spc="-45" dirty="0">
                <a:latin typeface="Trebuchet MS"/>
                <a:cs typeface="Trebuchet MS"/>
              </a:rPr>
              <a:t>Business</a:t>
            </a:r>
            <a:r>
              <a:rPr b="1" spc="-75" dirty="0">
                <a:latin typeface="Trebuchet MS"/>
                <a:cs typeface="Trebuchet MS"/>
              </a:rPr>
              <a:t> </a:t>
            </a:r>
            <a:r>
              <a:rPr b="1" spc="-170" dirty="0">
                <a:latin typeface="Trebuchet MS"/>
                <a:cs typeface="Trebuchet MS"/>
              </a:rPr>
              <a:t>User:</a:t>
            </a:r>
            <a:r>
              <a:rPr b="1" spc="-110" dirty="0">
                <a:latin typeface="Trebuchet MS"/>
                <a:cs typeface="Trebuchet MS"/>
              </a:rPr>
              <a:t> </a:t>
            </a:r>
            <a:r>
              <a:rPr dirty="0"/>
              <a:t>need</a:t>
            </a:r>
            <a:r>
              <a:rPr spc="-35" dirty="0"/>
              <a:t> </a:t>
            </a:r>
            <a:r>
              <a:rPr dirty="0"/>
              <a:t>to</a:t>
            </a:r>
            <a:r>
              <a:rPr spc="-65" dirty="0"/>
              <a:t> </a:t>
            </a:r>
            <a:r>
              <a:rPr dirty="0"/>
              <a:t>view</a:t>
            </a:r>
            <a:r>
              <a:rPr spc="-25" dirty="0"/>
              <a:t> </a:t>
            </a:r>
            <a:r>
              <a:rPr dirty="0"/>
              <a:t>summarized</a:t>
            </a:r>
            <a:r>
              <a:rPr spc="-55" dirty="0"/>
              <a:t> </a:t>
            </a:r>
            <a:r>
              <a:rPr dirty="0"/>
              <a:t>data</a:t>
            </a:r>
            <a:r>
              <a:rPr spc="135" dirty="0"/>
              <a:t> </a:t>
            </a:r>
            <a:r>
              <a:rPr spc="-20" dirty="0"/>
              <a:t>from </a:t>
            </a:r>
            <a:r>
              <a:rPr dirty="0"/>
              <a:t>the</a:t>
            </a:r>
            <a:r>
              <a:rPr spc="-25" dirty="0"/>
              <a:t> </a:t>
            </a:r>
            <a:r>
              <a:rPr spc="-10" dirty="0"/>
              <a:t>past.</a:t>
            </a:r>
          </a:p>
          <a:p>
            <a:pPr marL="469265" marR="363855" indent="-457200">
              <a:lnSpc>
                <a:spcPct val="78300"/>
              </a:lnSpc>
              <a:spcBef>
                <a:spcPts val="335"/>
              </a:spcBef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b="1" spc="-55" dirty="0">
                <a:latin typeface="Trebuchet MS"/>
                <a:cs typeface="Trebuchet MS"/>
              </a:rPr>
              <a:t>Store</a:t>
            </a:r>
            <a:r>
              <a:rPr b="1" spc="-95" dirty="0">
                <a:latin typeface="Trebuchet MS"/>
                <a:cs typeface="Trebuchet MS"/>
              </a:rPr>
              <a:t> </a:t>
            </a:r>
            <a:r>
              <a:rPr b="1" spc="-155" dirty="0">
                <a:latin typeface="Trebuchet MS"/>
                <a:cs typeface="Trebuchet MS"/>
              </a:rPr>
              <a:t>historical</a:t>
            </a:r>
            <a:r>
              <a:rPr b="1" spc="-185" dirty="0">
                <a:latin typeface="Trebuchet MS"/>
                <a:cs typeface="Trebuchet MS"/>
              </a:rPr>
              <a:t> </a:t>
            </a:r>
            <a:r>
              <a:rPr b="1" spc="-195" dirty="0">
                <a:latin typeface="Trebuchet MS"/>
                <a:cs typeface="Trebuchet MS"/>
              </a:rPr>
              <a:t>data:</a:t>
            </a:r>
            <a:r>
              <a:rPr b="1" spc="-204" dirty="0">
                <a:latin typeface="Trebuchet MS"/>
                <a:cs typeface="Trebuchet MS"/>
              </a:rPr>
              <a:t> </a:t>
            </a:r>
            <a:r>
              <a:rPr dirty="0"/>
              <a:t>is</a:t>
            </a:r>
            <a:r>
              <a:rPr spc="-10" dirty="0"/>
              <a:t> </a:t>
            </a:r>
            <a:r>
              <a:rPr dirty="0"/>
              <a:t>required</a:t>
            </a:r>
            <a:r>
              <a:rPr spc="-60" dirty="0"/>
              <a:t> </a:t>
            </a:r>
            <a:r>
              <a:rPr dirty="0"/>
              <a:t>to</a:t>
            </a:r>
            <a:r>
              <a:rPr spc="-40" dirty="0"/>
              <a:t> </a:t>
            </a:r>
            <a:r>
              <a:rPr dirty="0"/>
              <a:t>store</a:t>
            </a:r>
            <a:r>
              <a:rPr spc="-30" dirty="0"/>
              <a:t> </a:t>
            </a:r>
            <a:r>
              <a:rPr dirty="0"/>
              <a:t>the</a:t>
            </a:r>
            <a:r>
              <a:rPr spc="200" dirty="0"/>
              <a:t> </a:t>
            </a:r>
            <a:r>
              <a:rPr spc="-20" dirty="0"/>
              <a:t>time </a:t>
            </a:r>
            <a:r>
              <a:rPr dirty="0"/>
              <a:t>variable</a:t>
            </a:r>
            <a:r>
              <a:rPr spc="-40" dirty="0"/>
              <a:t> </a:t>
            </a:r>
            <a:r>
              <a:rPr dirty="0"/>
              <a:t>data</a:t>
            </a:r>
            <a:r>
              <a:rPr spc="-60" dirty="0"/>
              <a:t> </a:t>
            </a:r>
            <a:r>
              <a:rPr dirty="0"/>
              <a:t>from</a:t>
            </a:r>
            <a:r>
              <a:rPr spc="-5" dirty="0"/>
              <a:t> </a:t>
            </a:r>
            <a:r>
              <a:rPr dirty="0"/>
              <a:t>the</a:t>
            </a:r>
            <a:r>
              <a:rPr spc="-25" dirty="0"/>
              <a:t> </a:t>
            </a:r>
            <a:r>
              <a:rPr spc="-10" dirty="0"/>
              <a:t>past.</a:t>
            </a:r>
          </a:p>
          <a:p>
            <a:pPr marL="469265" marR="5080" indent="-457200">
              <a:lnSpc>
                <a:spcPct val="91400"/>
              </a:lnSpc>
              <a:spcBef>
                <a:spcPts val="450"/>
              </a:spcBef>
              <a:buFont typeface="Arial"/>
              <a:buChar char="•"/>
              <a:tabLst>
                <a:tab pos="469265" algn="l"/>
                <a:tab pos="469900" algn="l"/>
                <a:tab pos="7600950" algn="l"/>
              </a:tabLst>
            </a:pPr>
            <a:r>
              <a:rPr b="1" spc="-120" dirty="0">
                <a:latin typeface="Trebuchet MS"/>
                <a:cs typeface="Trebuchet MS"/>
              </a:rPr>
              <a:t>Make</a:t>
            </a:r>
            <a:r>
              <a:rPr b="1" spc="-320" dirty="0">
                <a:latin typeface="Trebuchet MS"/>
                <a:cs typeface="Trebuchet MS"/>
              </a:rPr>
              <a:t> </a:t>
            </a:r>
            <a:r>
              <a:rPr b="1" spc="-145" dirty="0">
                <a:latin typeface="Trebuchet MS"/>
                <a:cs typeface="Trebuchet MS"/>
              </a:rPr>
              <a:t>strategic</a:t>
            </a:r>
            <a:r>
              <a:rPr b="1" spc="-204" dirty="0">
                <a:latin typeface="Trebuchet MS"/>
                <a:cs typeface="Trebuchet MS"/>
              </a:rPr>
              <a:t> </a:t>
            </a:r>
            <a:r>
              <a:rPr b="1" spc="-170" dirty="0">
                <a:latin typeface="Trebuchet MS"/>
                <a:cs typeface="Trebuchet MS"/>
              </a:rPr>
              <a:t>decisions:</a:t>
            </a:r>
            <a:r>
              <a:rPr b="1" spc="-290" dirty="0">
                <a:latin typeface="Trebuchet MS"/>
                <a:cs typeface="Trebuchet MS"/>
              </a:rPr>
              <a:t> </a:t>
            </a:r>
            <a:r>
              <a:rPr dirty="0"/>
              <a:t>Some</a:t>
            </a:r>
            <a:r>
              <a:rPr spc="50" dirty="0"/>
              <a:t> </a:t>
            </a:r>
            <a:r>
              <a:rPr spc="-10" dirty="0"/>
              <a:t>strategies </a:t>
            </a:r>
            <a:r>
              <a:rPr dirty="0"/>
              <a:t>depending</a:t>
            </a:r>
            <a:r>
              <a:rPr spc="-50" dirty="0"/>
              <a:t> </a:t>
            </a:r>
            <a:r>
              <a:rPr dirty="0"/>
              <a:t>upon the</a:t>
            </a:r>
            <a:r>
              <a:rPr spc="-20" dirty="0"/>
              <a:t> </a:t>
            </a:r>
            <a:r>
              <a:rPr dirty="0"/>
              <a:t>data</a:t>
            </a:r>
            <a:r>
              <a:rPr spc="-45" dirty="0"/>
              <a:t> </a:t>
            </a:r>
            <a:r>
              <a:rPr dirty="0"/>
              <a:t>in</a:t>
            </a:r>
            <a:r>
              <a:rPr spc="-10" dirty="0"/>
              <a:t> </a:t>
            </a:r>
            <a:r>
              <a:rPr dirty="0"/>
              <a:t>the</a:t>
            </a:r>
            <a:r>
              <a:rPr spc="-20" dirty="0"/>
              <a:t> data</a:t>
            </a:r>
            <a:r>
              <a:rPr dirty="0"/>
              <a:t>	warehouse.</a:t>
            </a:r>
            <a:r>
              <a:rPr spc="-114" dirty="0"/>
              <a:t> </a:t>
            </a:r>
            <a:r>
              <a:rPr spc="-25" dirty="0"/>
              <a:t>So, </a:t>
            </a:r>
            <a:r>
              <a:rPr dirty="0"/>
              <a:t>data</a:t>
            </a:r>
            <a:r>
              <a:rPr spc="-75" dirty="0"/>
              <a:t> </a:t>
            </a:r>
            <a:r>
              <a:rPr dirty="0"/>
              <a:t>warehouse</a:t>
            </a:r>
            <a:r>
              <a:rPr spc="-85" dirty="0"/>
              <a:t> </a:t>
            </a:r>
            <a:r>
              <a:rPr dirty="0"/>
              <a:t>contributes</a:t>
            </a:r>
            <a:r>
              <a:rPr spc="-55" dirty="0"/>
              <a:t> </a:t>
            </a:r>
            <a:r>
              <a:rPr dirty="0"/>
              <a:t>to</a:t>
            </a:r>
            <a:r>
              <a:rPr spc="200" dirty="0"/>
              <a:t> </a:t>
            </a:r>
            <a:r>
              <a:rPr dirty="0"/>
              <a:t>making</a:t>
            </a:r>
            <a:r>
              <a:rPr spc="-40" dirty="0"/>
              <a:t> </a:t>
            </a:r>
            <a:r>
              <a:rPr spc="-10" dirty="0"/>
              <a:t>strategic decisions.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78785" y="1251584"/>
            <a:ext cx="614172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/>
              <a:t>Need</a:t>
            </a:r>
            <a:r>
              <a:rPr sz="4400" spc="-95" dirty="0"/>
              <a:t> </a:t>
            </a:r>
            <a:r>
              <a:rPr sz="4400" dirty="0"/>
              <a:t>for</a:t>
            </a:r>
            <a:r>
              <a:rPr sz="4400" spc="-130" dirty="0"/>
              <a:t> </a:t>
            </a:r>
            <a:r>
              <a:rPr sz="4400" dirty="0"/>
              <a:t>Data</a:t>
            </a:r>
            <a:r>
              <a:rPr sz="4400" spc="-170" dirty="0"/>
              <a:t> </a:t>
            </a:r>
            <a:r>
              <a:rPr sz="4400" spc="-25" dirty="0"/>
              <a:t>Warehouse</a:t>
            </a:r>
            <a:endParaRPr sz="440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39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714692" y="1958657"/>
            <a:ext cx="10439400" cy="44215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469900" marR="920750" indent="-457200">
              <a:lnSpc>
                <a:spcPct val="102099"/>
              </a:lnSpc>
              <a:buFont typeface="Arial"/>
              <a:buChar char="•"/>
              <a:tabLst>
                <a:tab pos="469265" algn="l"/>
                <a:tab pos="469900" algn="l"/>
                <a:tab pos="5439410" algn="l"/>
              </a:tabLst>
            </a:pPr>
            <a:r>
              <a:rPr sz="4000" b="1" spc="-185" dirty="0">
                <a:latin typeface="Trebuchet MS"/>
                <a:cs typeface="Trebuchet MS"/>
              </a:rPr>
              <a:t>For</a:t>
            </a:r>
            <a:r>
              <a:rPr sz="4000" b="1" spc="-150" dirty="0">
                <a:latin typeface="Trebuchet MS"/>
                <a:cs typeface="Trebuchet MS"/>
              </a:rPr>
              <a:t> </a:t>
            </a:r>
            <a:r>
              <a:rPr sz="4000" b="1" spc="-155" dirty="0">
                <a:latin typeface="Trebuchet MS"/>
                <a:cs typeface="Trebuchet MS"/>
              </a:rPr>
              <a:t>data</a:t>
            </a:r>
            <a:r>
              <a:rPr sz="4000" b="1" spc="-150" dirty="0">
                <a:latin typeface="Trebuchet MS"/>
                <a:cs typeface="Trebuchet MS"/>
              </a:rPr>
              <a:t> </a:t>
            </a:r>
            <a:r>
              <a:rPr sz="4000" b="1" spc="-114" dirty="0">
                <a:latin typeface="Trebuchet MS"/>
                <a:cs typeface="Trebuchet MS"/>
              </a:rPr>
              <a:t>consistency</a:t>
            </a:r>
            <a:r>
              <a:rPr sz="4000" b="1" spc="-135" dirty="0">
                <a:latin typeface="Trebuchet MS"/>
                <a:cs typeface="Trebuchet MS"/>
              </a:rPr>
              <a:t> </a:t>
            </a:r>
            <a:r>
              <a:rPr sz="4000" b="1" spc="-160" dirty="0">
                <a:latin typeface="Trebuchet MS"/>
                <a:cs typeface="Trebuchet MS"/>
              </a:rPr>
              <a:t>and</a:t>
            </a:r>
            <a:r>
              <a:rPr sz="4000" b="1" spc="-245" dirty="0">
                <a:latin typeface="Trebuchet MS"/>
                <a:cs typeface="Trebuchet MS"/>
              </a:rPr>
              <a:t> </a:t>
            </a:r>
            <a:r>
              <a:rPr sz="4000" b="1" spc="-229" dirty="0">
                <a:latin typeface="Trebuchet MS"/>
                <a:cs typeface="Trebuchet MS"/>
              </a:rPr>
              <a:t>quality:</a:t>
            </a:r>
            <a:r>
              <a:rPr sz="4000" b="1" spc="-245" dirty="0">
                <a:latin typeface="Trebuchet MS"/>
                <a:cs typeface="Trebuchet MS"/>
              </a:rPr>
              <a:t> </a:t>
            </a:r>
            <a:r>
              <a:rPr sz="4000" spc="-10" dirty="0">
                <a:latin typeface="MS PGothic"/>
                <a:cs typeface="MS PGothic"/>
              </a:rPr>
              <a:t>Bringing </a:t>
            </a:r>
            <a:r>
              <a:rPr sz="4000" dirty="0">
                <a:latin typeface="MS PGothic"/>
                <a:cs typeface="MS PGothic"/>
              </a:rPr>
              <a:t>the</a:t>
            </a:r>
            <a:r>
              <a:rPr sz="4000" spc="-5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data</a:t>
            </a:r>
            <a:r>
              <a:rPr sz="4000" spc="-10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from</a:t>
            </a:r>
            <a:r>
              <a:rPr sz="4000" spc="-30" dirty="0">
                <a:latin typeface="MS PGothic"/>
                <a:cs typeface="MS PGothic"/>
              </a:rPr>
              <a:t> </a:t>
            </a:r>
            <a:r>
              <a:rPr sz="4000" spc="-10" dirty="0">
                <a:latin typeface="MS PGothic"/>
                <a:cs typeface="MS PGothic"/>
              </a:rPr>
              <a:t>different</a:t>
            </a:r>
            <a:r>
              <a:rPr sz="4000" dirty="0">
                <a:latin typeface="MS PGothic"/>
                <a:cs typeface="MS PGothic"/>
              </a:rPr>
              <a:t>	sources</a:t>
            </a:r>
            <a:r>
              <a:rPr sz="4000" spc="-10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at</a:t>
            </a:r>
            <a:r>
              <a:rPr sz="4000" spc="15" dirty="0">
                <a:latin typeface="MS PGothic"/>
                <a:cs typeface="MS PGothic"/>
              </a:rPr>
              <a:t> </a:t>
            </a:r>
            <a:r>
              <a:rPr sz="4000" spc="-50" dirty="0">
                <a:latin typeface="MS PGothic"/>
                <a:cs typeface="MS PGothic"/>
              </a:rPr>
              <a:t>a </a:t>
            </a:r>
            <a:r>
              <a:rPr sz="4000" dirty="0">
                <a:latin typeface="MS PGothic"/>
                <a:cs typeface="MS PGothic"/>
              </a:rPr>
              <a:t>commonplace,</a:t>
            </a:r>
            <a:r>
              <a:rPr sz="4000" spc="-25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sound</a:t>
            </a:r>
            <a:r>
              <a:rPr sz="4000" spc="-25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as</a:t>
            </a:r>
            <a:r>
              <a:rPr sz="4000" spc="30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good</a:t>
            </a:r>
            <a:r>
              <a:rPr sz="4000" spc="-20" dirty="0">
                <a:latin typeface="MS PGothic"/>
                <a:cs typeface="MS PGothic"/>
              </a:rPr>
              <a:t> </a:t>
            </a:r>
            <a:r>
              <a:rPr sz="4000" spc="-10" dirty="0">
                <a:latin typeface="MS PGothic"/>
                <a:cs typeface="MS PGothic"/>
              </a:rPr>
              <a:t>solution.</a:t>
            </a:r>
            <a:endParaRPr sz="4000">
              <a:latin typeface="MS PGothic"/>
              <a:cs typeface="MS PGothic"/>
            </a:endParaRPr>
          </a:p>
          <a:p>
            <a:pPr marL="469900" marR="5080" indent="-457200">
              <a:lnSpc>
                <a:spcPct val="101400"/>
              </a:lnSpc>
              <a:spcBef>
                <a:spcPts val="535"/>
              </a:spcBef>
              <a:buFont typeface="Arial"/>
              <a:buChar char="•"/>
              <a:tabLst>
                <a:tab pos="469265" algn="l"/>
                <a:tab pos="469900" algn="l"/>
                <a:tab pos="7915909" algn="l"/>
                <a:tab pos="10085705" algn="l"/>
              </a:tabLst>
            </a:pPr>
            <a:r>
              <a:rPr sz="4000" b="1" spc="-135" dirty="0">
                <a:latin typeface="Trebuchet MS"/>
                <a:cs typeface="Trebuchet MS"/>
              </a:rPr>
              <a:t>High</a:t>
            </a:r>
            <a:r>
              <a:rPr sz="4000" b="1" spc="-260" dirty="0">
                <a:latin typeface="Trebuchet MS"/>
                <a:cs typeface="Trebuchet MS"/>
              </a:rPr>
              <a:t> </a:t>
            </a:r>
            <a:r>
              <a:rPr sz="4000" b="1" spc="-135" dirty="0">
                <a:latin typeface="Trebuchet MS"/>
                <a:cs typeface="Trebuchet MS"/>
              </a:rPr>
              <a:t>response</a:t>
            </a:r>
            <a:r>
              <a:rPr sz="4000" b="1" spc="-200" dirty="0">
                <a:latin typeface="Trebuchet MS"/>
                <a:cs typeface="Trebuchet MS"/>
              </a:rPr>
              <a:t> </a:t>
            </a:r>
            <a:r>
              <a:rPr sz="4000" b="1" spc="-150" dirty="0">
                <a:latin typeface="Trebuchet MS"/>
                <a:cs typeface="Trebuchet MS"/>
              </a:rPr>
              <a:t>t</a:t>
            </a:r>
            <a:r>
              <a:rPr sz="4000" b="1" spc="-175" dirty="0">
                <a:latin typeface="Trebuchet MS"/>
                <a:cs typeface="Trebuchet MS"/>
              </a:rPr>
              <a:t>i</a:t>
            </a:r>
            <a:r>
              <a:rPr sz="4000" b="1" spc="-500" dirty="0">
                <a:latin typeface="Trebuchet MS"/>
                <a:cs typeface="Trebuchet MS"/>
              </a:rPr>
              <a:t>m</a:t>
            </a:r>
            <a:r>
              <a:rPr sz="4000" b="1" spc="-220" dirty="0">
                <a:latin typeface="Trebuchet MS"/>
                <a:cs typeface="Trebuchet MS"/>
              </a:rPr>
              <a:t>e</a:t>
            </a:r>
            <a:r>
              <a:rPr sz="4000" b="1" dirty="0">
                <a:latin typeface="Trebuchet MS"/>
                <a:cs typeface="Trebuchet MS"/>
              </a:rPr>
              <a:t>:</a:t>
            </a:r>
            <a:r>
              <a:rPr sz="4000" b="1" spc="-490" dirty="0">
                <a:latin typeface="Trebuchet MS"/>
                <a:cs typeface="Trebuchet MS"/>
              </a:rPr>
              <a:t> </a:t>
            </a:r>
            <a:r>
              <a:rPr sz="4000" dirty="0">
                <a:latin typeface="MS PGothic"/>
                <a:cs typeface="MS PGothic"/>
              </a:rPr>
              <a:t>demands</a:t>
            </a:r>
            <a:r>
              <a:rPr sz="4000" spc="20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of</a:t>
            </a:r>
            <a:r>
              <a:rPr sz="4000" spc="-5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a</a:t>
            </a:r>
            <a:r>
              <a:rPr sz="4000" spc="5" dirty="0">
                <a:latin typeface="MS PGothic"/>
                <a:cs typeface="MS PGothic"/>
              </a:rPr>
              <a:t> </a:t>
            </a:r>
            <a:r>
              <a:rPr sz="4000" spc="-10" dirty="0">
                <a:latin typeface="MS PGothic"/>
                <a:cs typeface="MS PGothic"/>
              </a:rPr>
              <a:t>significant </a:t>
            </a:r>
            <a:r>
              <a:rPr sz="4000" dirty="0">
                <a:latin typeface="MS PGothic"/>
                <a:cs typeface="MS PGothic"/>
              </a:rPr>
              <a:t>degree</a:t>
            </a:r>
            <a:r>
              <a:rPr sz="4000" spc="-50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of</a:t>
            </a:r>
            <a:r>
              <a:rPr sz="4000" spc="-10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flexibility</a:t>
            </a:r>
            <a:r>
              <a:rPr sz="4000" spc="10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and</a:t>
            </a:r>
            <a:r>
              <a:rPr sz="4000" spc="5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quick</a:t>
            </a:r>
            <a:r>
              <a:rPr sz="4000" spc="-20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response</a:t>
            </a:r>
            <a:r>
              <a:rPr sz="4000" spc="-5" dirty="0">
                <a:latin typeface="MS PGothic"/>
                <a:cs typeface="MS PGothic"/>
              </a:rPr>
              <a:t> </a:t>
            </a:r>
            <a:r>
              <a:rPr sz="4000" spc="-20" dirty="0">
                <a:latin typeface="MS PGothic"/>
                <a:cs typeface="MS PGothic"/>
              </a:rPr>
              <a:t>time</a:t>
            </a:r>
            <a:r>
              <a:rPr sz="4000" dirty="0">
                <a:latin typeface="MS PGothic"/>
                <a:cs typeface="MS PGothic"/>
              </a:rPr>
              <a:t>	</a:t>
            </a:r>
            <a:r>
              <a:rPr sz="4000" spc="-25" dirty="0">
                <a:latin typeface="MS PGothic"/>
                <a:cs typeface="MS PGothic"/>
              </a:rPr>
              <a:t>is </a:t>
            </a:r>
            <a:r>
              <a:rPr sz="4000" dirty="0">
                <a:latin typeface="MS PGothic"/>
                <a:cs typeface="MS PGothic"/>
              </a:rPr>
              <a:t>solution</a:t>
            </a:r>
            <a:r>
              <a:rPr sz="4000" spc="30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for future</a:t>
            </a:r>
            <a:r>
              <a:rPr sz="4000" spc="-40" dirty="0">
                <a:latin typeface="MS PGothic"/>
                <a:cs typeface="MS PGothic"/>
              </a:rPr>
              <a:t> </a:t>
            </a:r>
            <a:r>
              <a:rPr sz="4000" dirty="0">
                <a:latin typeface="MS PGothic"/>
                <a:cs typeface="MS PGothic"/>
              </a:rPr>
              <a:t>production</a:t>
            </a:r>
            <a:r>
              <a:rPr sz="4000" spc="-15" dirty="0">
                <a:latin typeface="MS PGothic"/>
                <a:cs typeface="MS PGothic"/>
              </a:rPr>
              <a:t> </a:t>
            </a:r>
            <a:r>
              <a:rPr sz="4000" spc="-25" dirty="0">
                <a:latin typeface="MS PGothic"/>
                <a:cs typeface="MS PGothic"/>
              </a:rPr>
              <a:t>and</a:t>
            </a:r>
            <a:r>
              <a:rPr sz="4000" dirty="0">
                <a:latin typeface="MS PGothic"/>
                <a:cs typeface="MS PGothic"/>
              </a:rPr>
              <a:t>	</a:t>
            </a:r>
            <a:r>
              <a:rPr sz="4000" spc="-10" dirty="0">
                <a:latin typeface="MS PGothic"/>
                <a:cs typeface="MS PGothic"/>
              </a:rPr>
              <a:t>strategic </a:t>
            </a:r>
            <a:r>
              <a:rPr sz="4000" dirty="0">
                <a:latin typeface="MS PGothic"/>
                <a:cs typeface="MS PGothic"/>
              </a:rPr>
              <a:t>decisions</a:t>
            </a:r>
            <a:r>
              <a:rPr sz="4000" spc="-40" dirty="0">
                <a:latin typeface="MS PGothic"/>
                <a:cs typeface="MS PGothic"/>
              </a:rPr>
              <a:t> </a:t>
            </a:r>
            <a:r>
              <a:rPr sz="4000" spc="-50" dirty="0">
                <a:latin typeface="MS PGothic"/>
                <a:cs typeface="MS PGothic"/>
              </a:rPr>
              <a:t>.</a:t>
            </a:r>
            <a:endParaRPr sz="40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DD358-2B36-1145-BAB4-8F89D645B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883" y="981709"/>
            <a:ext cx="9984232" cy="615553"/>
          </a:xfrm>
        </p:spPr>
        <p:txBody>
          <a:bodyPr/>
          <a:lstStyle/>
          <a:p>
            <a:r>
              <a:rPr lang="en-US" dirty="0"/>
              <a:t>Data</a:t>
            </a:r>
            <a:endParaRPr lang="en-RW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0E09D-AA96-914C-873A-035C09DB9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0917" y="1869757"/>
            <a:ext cx="10466070" cy="4006534"/>
          </a:xfrm>
        </p:spPr>
        <p:txBody>
          <a:bodyPr/>
          <a:lstStyle/>
          <a:p>
            <a:r>
              <a:rPr lang="en-US" dirty="0"/>
              <a:t>are individual </a:t>
            </a:r>
            <a:r>
              <a:rPr lang="en-US" dirty="0">
                <a:hlinkClick r:id="rId2" tooltip="Fact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facts</a:t>
            </a:r>
            <a:r>
              <a:rPr lang="en-US" dirty="0"/>
              <a:t>, </a:t>
            </a:r>
            <a:r>
              <a:rPr lang="en-US" dirty="0">
                <a:hlinkClick r:id="rId3" tooltip="Statistic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statistic</a:t>
            </a:r>
            <a:r>
              <a:rPr lang="en-US" dirty="0"/>
              <a:t>s, or items of </a:t>
            </a:r>
            <a:r>
              <a:rPr lang="en-US" dirty="0">
                <a:hlinkClick r:id="rId4" tooltip="Informa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information</a:t>
            </a:r>
            <a:r>
              <a:rPr lang="en-US" dirty="0"/>
              <a:t>, often numeric.</a:t>
            </a:r>
            <a:r>
              <a:rPr lang="en-US" baseline="30000" dirty="0"/>
              <a:t> </a:t>
            </a:r>
            <a:r>
              <a:rPr lang="en-US" dirty="0"/>
              <a:t>In a more technical sense, data are a set of values of </a:t>
            </a:r>
            <a:r>
              <a:rPr lang="en-US" dirty="0">
                <a:hlinkClick r:id="rId5" tooltip="Qualitative propert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qualitative</a:t>
            </a:r>
            <a:r>
              <a:rPr lang="en-US" dirty="0"/>
              <a:t> or </a:t>
            </a:r>
            <a:r>
              <a:rPr lang="en-US" dirty="0">
                <a:hlinkClick r:id="rId6" tooltip="Quantit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quantitative</a:t>
            </a:r>
            <a:r>
              <a:rPr lang="en-US" dirty="0"/>
              <a:t> </a:t>
            </a:r>
            <a:r>
              <a:rPr lang="en-US" dirty="0">
                <a:hlinkClick r:id="rId7" tooltip="Variable (research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variable</a:t>
            </a:r>
            <a:r>
              <a:rPr lang="en-US" dirty="0"/>
              <a:t>s about one or more persons or objects</a:t>
            </a:r>
            <a:endParaRPr lang="en-RW" dirty="0"/>
          </a:p>
        </p:txBody>
      </p:sp>
    </p:spTree>
    <p:extLst>
      <p:ext uri="{BB962C8B-B14F-4D97-AF65-F5344CB8AC3E}">
        <p14:creationId xmlns:p14="http://schemas.microsoft.com/office/powerpoint/2010/main" val="2879830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35655" y="981709"/>
            <a:ext cx="644271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Data</a:t>
            </a:r>
            <a:r>
              <a:rPr spc="-105" dirty="0"/>
              <a:t> </a:t>
            </a:r>
            <a:r>
              <a:rPr spc="-60" dirty="0"/>
              <a:t>Warehouse</a:t>
            </a:r>
            <a:r>
              <a:rPr spc="-245" dirty="0"/>
              <a:t> </a:t>
            </a:r>
            <a:r>
              <a:rPr spc="-10" dirty="0"/>
              <a:t>Applications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40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2060194" y="2320099"/>
            <a:ext cx="4720590" cy="2973070"/>
          </a:xfrm>
          <a:prstGeom prst="rect">
            <a:avLst/>
          </a:prstGeom>
        </p:spPr>
        <p:txBody>
          <a:bodyPr vert="horz" wrap="square" lIns="0" tIns="114300" rIns="0" bIns="0" rtlCol="0">
            <a:spAutoFit/>
          </a:bodyPr>
          <a:lstStyle/>
          <a:p>
            <a:pPr marL="469900" indent="-457834">
              <a:lnSpc>
                <a:spcPct val="100000"/>
              </a:lnSpc>
              <a:spcBef>
                <a:spcPts val="900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3200" dirty="0">
                <a:latin typeface="MS PGothic"/>
                <a:cs typeface="MS PGothic"/>
              </a:rPr>
              <a:t>Banking</a:t>
            </a:r>
            <a:r>
              <a:rPr sz="3200" spc="-7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services</a:t>
            </a:r>
            <a:endParaRPr sz="3200">
              <a:latin typeface="MS PGothic"/>
              <a:cs typeface="MS PGothic"/>
            </a:endParaRPr>
          </a:p>
          <a:p>
            <a:pPr marL="469900" indent="-457834">
              <a:lnSpc>
                <a:spcPct val="100000"/>
              </a:lnSpc>
              <a:spcBef>
                <a:spcPts val="800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3200" dirty="0">
                <a:latin typeface="MS PGothic"/>
                <a:cs typeface="MS PGothic"/>
              </a:rPr>
              <a:t>Consumer</a:t>
            </a:r>
            <a:r>
              <a:rPr sz="3200" spc="-130" dirty="0">
                <a:latin typeface="MS PGothic"/>
                <a:cs typeface="MS PGothic"/>
              </a:rPr>
              <a:t> </a:t>
            </a:r>
            <a:r>
              <a:rPr sz="3200" spc="-20" dirty="0">
                <a:latin typeface="MS PGothic"/>
                <a:cs typeface="MS PGothic"/>
              </a:rPr>
              <a:t>goods</a:t>
            </a:r>
            <a:endParaRPr sz="3200">
              <a:latin typeface="MS PGothic"/>
              <a:cs typeface="MS PGothic"/>
            </a:endParaRPr>
          </a:p>
          <a:p>
            <a:pPr marL="469900" indent="-457834">
              <a:lnSpc>
                <a:spcPct val="100000"/>
              </a:lnSpc>
              <a:spcBef>
                <a:spcPts val="805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3200" dirty="0">
                <a:latin typeface="MS PGothic"/>
                <a:cs typeface="MS PGothic"/>
              </a:rPr>
              <a:t>Financial</a:t>
            </a:r>
            <a:r>
              <a:rPr sz="3200" spc="-6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Services</a:t>
            </a:r>
            <a:endParaRPr sz="3200">
              <a:latin typeface="MS PGothic"/>
              <a:cs typeface="MS PGothic"/>
            </a:endParaRPr>
          </a:p>
          <a:p>
            <a:pPr marL="469900" indent="-457834">
              <a:lnSpc>
                <a:spcPct val="100000"/>
              </a:lnSpc>
              <a:spcBef>
                <a:spcPts val="805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3200" dirty="0">
                <a:latin typeface="MS PGothic"/>
                <a:cs typeface="MS PGothic"/>
              </a:rPr>
              <a:t>Retail</a:t>
            </a:r>
            <a:r>
              <a:rPr sz="3200" spc="-4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sectors</a:t>
            </a:r>
            <a:endParaRPr sz="3200">
              <a:latin typeface="MS PGothic"/>
              <a:cs typeface="MS PGothic"/>
            </a:endParaRPr>
          </a:p>
          <a:p>
            <a:pPr marL="469900" indent="-457834">
              <a:lnSpc>
                <a:spcPct val="100000"/>
              </a:lnSpc>
              <a:spcBef>
                <a:spcPts val="795"/>
              </a:spcBef>
              <a:buFont typeface="Arial"/>
              <a:buChar char="•"/>
              <a:tabLst>
                <a:tab pos="469900" algn="l"/>
                <a:tab pos="470534" algn="l"/>
              </a:tabLst>
            </a:pPr>
            <a:r>
              <a:rPr sz="3200" dirty="0">
                <a:latin typeface="MS PGothic"/>
                <a:cs typeface="MS PGothic"/>
              </a:rPr>
              <a:t>Controlled</a:t>
            </a:r>
            <a:r>
              <a:rPr sz="3200" spc="-13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manufacturing</a:t>
            </a:r>
            <a:endParaRPr sz="32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31085" y="969645"/>
            <a:ext cx="540258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Types</a:t>
            </a:r>
            <a:r>
              <a:rPr spc="-35" dirty="0"/>
              <a:t> </a:t>
            </a:r>
            <a:r>
              <a:rPr dirty="0"/>
              <a:t>of</a:t>
            </a:r>
            <a:r>
              <a:rPr spc="-30" dirty="0"/>
              <a:t> </a:t>
            </a:r>
            <a:r>
              <a:rPr dirty="0"/>
              <a:t>data</a:t>
            </a:r>
            <a:r>
              <a:rPr spc="-35" dirty="0"/>
              <a:t> </a:t>
            </a:r>
            <a:r>
              <a:rPr spc="-10" dirty="0"/>
              <a:t>warehouse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1992" y="2027491"/>
            <a:ext cx="4544695" cy="1489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spc="-20" dirty="0">
                <a:latin typeface="MS PGothic"/>
                <a:cs typeface="MS PGothic"/>
              </a:rPr>
              <a:t>mart</a:t>
            </a:r>
            <a:endParaRPr sz="3200">
              <a:latin typeface="MS PGothic"/>
              <a:cs typeface="MS PGothic"/>
            </a:endParaRPr>
          </a:p>
          <a:p>
            <a:pPr marL="12700" marR="5080">
              <a:lnSpc>
                <a:spcPct val="100000"/>
              </a:lnSpc>
              <a:spcBef>
                <a:spcPts val="5"/>
              </a:spcBef>
            </a:pPr>
            <a:r>
              <a:rPr sz="3200" dirty="0">
                <a:latin typeface="MS PGothic"/>
                <a:cs typeface="MS PGothic"/>
              </a:rPr>
              <a:t>Operation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store </a:t>
            </a:r>
            <a:r>
              <a:rPr sz="3200" dirty="0">
                <a:latin typeface="MS PGothic"/>
                <a:cs typeface="MS PGothic"/>
              </a:rPr>
              <a:t>Enterprise</a:t>
            </a:r>
            <a:r>
              <a:rPr sz="3200" spc="-5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warehouse</a:t>
            </a:r>
            <a:endParaRPr sz="32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1992" y="969645"/>
            <a:ext cx="844740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1.</a:t>
            </a:r>
            <a:r>
              <a:rPr spc="-50" dirty="0"/>
              <a:t> </a:t>
            </a:r>
            <a:r>
              <a:rPr dirty="0"/>
              <a:t>Enterprise</a:t>
            </a:r>
            <a:r>
              <a:rPr spc="-55" dirty="0"/>
              <a:t> </a:t>
            </a:r>
            <a:r>
              <a:rPr dirty="0"/>
              <a:t>Data</a:t>
            </a:r>
            <a:r>
              <a:rPr spc="-35" dirty="0"/>
              <a:t> </a:t>
            </a:r>
            <a:r>
              <a:rPr dirty="0"/>
              <a:t>Warehouse</a:t>
            </a:r>
            <a:r>
              <a:rPr spc="-60" dirty="0"/>
              <a:t> </a:t>
            </a:r>
            <a:r>
              <a:rPr spc="-10" dirty="0"/>
              <a:t>(EDW):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1992" y="2027491"/>
            <a:ext cx="10516870" cy="2465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latin typeface="MS PGothic"/>
                <a:cs typeface="MS PGothic"/>
              </a:rPr>
              <a:t>Enterprise</a:t>
            </a:r>
            <a:r>
              <a:rPr sz="3200" spc="-4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Warehouse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(EDW)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is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centralized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warehouse. </a:t>
            </a:r>
            <a:r>
              <a:rPr sz="3200" dirty="0">
                <a:latin typeface="MS PGothic"/>
                <a:cs typeface="MS PGothic"/>
              </a:rPr>
              <a:t>It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provides</a:t>
            </a:r>
            <a:r>
              <a:rPr sz="3200" spc="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decision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support</a:t>
            </a:r>
            <a:r>
              <a:rPr sz="3200" spc="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service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across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the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enterprise.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spc="-25" dirty="0">
                <a:latin typeface="MS PGothic"/>
                <a:cs typeface="MS PGothic"/>
              </a:rPr>
              <a:t>It </a:t>
            </a:r>
            <a:r>
              <a:rPr sz="3200" dirty="0">
                <a:latin typeface="MS PGothic"/>
                <a:cs typeface="MS PGothic"/>
              </a:rPr>
              <a:t>offers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unified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approach</a:t>
            </a:r>
            <a:r>
              <a:rPr sz="3200" spc="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for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organizing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and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representing</a:t>
            </a:r>
            <a:r>
              <a:rPr sz="3200" spc="-10" dirty="0">
                <a:latin typeface="MS PGothic"/>
                <a:cs typeface="MS PGothic"/>
              </a:rPr>
              <a:t> data. </a:t>
            </a:r>
            <a:r>
              <a:rPr sz="3200" dirty="0">
                <a:latin typeface="MS PGothic"/>
                <a:cs typeface="MS PGothic"/>
              </a:rPr>
              <a:t>It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also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provide the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ability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to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classify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according to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spc="-25" dirty="0">
                <a:latin typeface="MS PGothic"/>
                <a:cs typeface="MS PGothic"/>
              </a:rPr>
              <a:t>the </a:t>
            </a:r>
            <a:r>
              <a:rPr sz="3200" dirty="0">
                <a:latin typeface="MS PGothic"/>
                <a:cs typeface="MS PGothic"/>
              </a:rPr>
              <a:t>subject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and</a:t>
            </a:r>
            <a:r>
              <a:rPr sz="3200" spc="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give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access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according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to</a:t>
            </a:r>
            <a:r>
              <a:rPr sz="3200" spc="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those </a:t>
            </a:r>
            <a:r>
              <a:rPr sz="3200" spc="-10" dirty="0">
                <a:latin typeface="MS PGothic"/>
                <a:cs typeface="MS PGothic"/>
              </a:rPr>
              <a:t>divisions.</a:t>
            </a:r>
            <a:endParaRPr sz="32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31085" y="969645"/>
            <a:ext cx="578548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2.</a:t>
            </a:r>
            <a:r>
              <a:rPr spc="5" dirty="0"/>
              <a:t> </a:t>
            </a:r>
            <a:r>
              <a:rPr dirty="0"/>
              <a:t>Operational Data</a:t>
            </a:r>
            <a:r>
              <a:rPr spc="5" dirty="0"/>
              <a:t> </a:t>
            </a:r>
            <a:r>
              <a:rPr spc="-10" dirty="0"/>
              <a:t>Store: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1992" y="2027491"/>
            <a:ext cx="10572750" cy="29533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latin typeface="MS PGothic"/>
                <a:cs typeface="MS PGothic"/>
              </a:rPr>
              <a:t>Operational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 Store,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which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is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also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called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ODS,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are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nothing </a:t>
            </a:r>
            <a:r>
              <a:rPr sz="3200" dirty="0">
                <a:latin typeface="MS PGothic"/>
                <a:cs typeface="MS PGothic"/>
              </a:rPr>
              <a:t>but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store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required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when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neither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warehouse</a:t>
            </a:r>
            <a:r>
              <a:rPr sz="3200" spc="-25" dirty="0">
                <a:latin typeface="MS PGothic"/>
                <a:cs typeface="MS PGothic"/>
              </a:rPr>
              <a:t> nor </a:t>
            </a:r>
            <a:r>
              <a:rPr sz="3200" dirty="0">
                <a:latin typeface="MS PGothic"/>
                <a:cs typeface="MS PGothic"/>
              </a:rPr>
              <a:t>OLTP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systems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support organizations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reporting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needs.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spc="-20" dirty="0">
                <a:latin typeface="MS PGothic"/>
                <a:cs typeface="MS PGothic"/>
              </a:rPr>
              <a:t>ODS,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warehouse is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refreshed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real time.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Hence, it is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widely </a:t>
            </a:r>
            <a:r>
              <a:rPr sz="3200" dirty="0">
                <a:latin typeface="MS PGothic"/>
                <a:cs typeface="MS PGothic"/>
              </a:rPr>
              <a:t>preferred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for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routine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activities like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storing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records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of </a:t>
            </a:r>
            <a:r>
              <a:rPr sz="3200" spc="-25" dirty="0">
                <a:latin typeface="MS PGothic"/>
                <a:cs typeface="MS PGothic"/>
              </a:rPr>
              <a:t>the </a:t>
            </a:r>
            <a:r>
              <a:rPr sz="3200" spc="-10" dirty="0">
                <a:latin typeface="MS PGothic"/>
                <a:cs typeface="MS PGothic"/>
              </a:rPr>
              <a:t>Employees.</a:t>
            </a:r>
            <a:endParaRPr sz="32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31085" y="969645"/>
            <a:ext cx="300482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3. Data </a:t>
            </a:r>
            <a:r>
              <a:rPr spc="-10" dirty="0"/>
              <a:t>Mart: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01992" y="2027491"/>
            <a:ext cx="10740390" cy="19773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200" dirty="0">
                <a:latin typeface="MS PGothic"/>
                <a:cs typeface="MS PGothic"/>
              </a:rPr>
              <a:t>A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mart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is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subset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of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the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warehouse.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It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specially </a:t>
            </a:r>
            <a:r>
              <a:rPr sz="3200" dirty="0">
                <a:latin typeface="MS PGothic"/>
                <a:cs typeface="MS PGothic"/>
              </a:rPr>
              <a:t>designed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for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particular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line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of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business,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such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as</a:t>
            </a:r>
            <a:r>
              <a:rPr sz="3200" spc="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sales, </a:t>
            </a:r>
            <a:r>
              <a:rPr sz="3200" dirty="0">
                <a:latin typeface="MS PGothic"/>
                <a:cs typeface="MS PGothic"/>
              </a:rPr>
              <a:t>finance,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sales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or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finance.</a:t>
            </a:r>
            <a:r>
              <a:rPr sz="3200" spc="-4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independent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mart,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spc="-25" dirty="0">
                <a:latin typeface="MS PGothic"/>
                <a:cs typeface="MS PGothic"/>
              </a:rPr>
              <a:t>can </a:t>
            </a:r>
            <a:r>
              <a:rPr sz="3200" dirty="0">
                <a:latin typeface="MS PGothic"/>
                <a:cs typeface="MS PGothic"/>
              </a:rPr>
              <a:t>collect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directly</a:t>
            </a:r>
            <a:r>
              <a:rPr sz="3200" spc="-1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from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sources.</a:t>
            </a:r>
            <a:endParaRPr sz="32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715509" y="2461831"/>
            <a:ext cx="2751455" cy="788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000" b="0" dirty="0">
                <a:solidFill>
                  <a:srgbClr val="FFFFFF"/>
                </a:solidFill>
                <a:latin typeface="Times New Roman"/>
                <a:cs typeface="Times New Roman"/>
              </a:rPr>
              <a:t>Thank</a:t>
            </a:r>
            <a:r>
              <a:rPr sz="5000" b="0" spc="-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5000" b="0" spc="-25" dirty="0">
                <a:solidFill>
                  <a:srgbClr val="FFFFFF"/>
                </a:solidFill>
                <a:latin typeface="Times New Roman"/>
                <a:cs typeface="Times New Roman"/>
              </a:rPr>
              <a:t>you</a:t>
            </a:r>
            <a:endParaRPr sz="50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89096" y="1042606"/>
            <a:ext cx="4831715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What</a:t>
            </a:r>
            <a:r>
              <a:rPr spc="-25" dirty="0"/>
              <a:t> </a:t>
            </a:r>
            <a:r>
              <a:rPr dirty="0"/>
              <a:t>is</a:t>
            </a:r>
            <a:r>
              <a:rPr spc="-30" dirty="0"/>
              <a:t> </a:t>
            </a:r>
            <a:r>
              <a:rPr dirty="0"/>
              <a:t>Data</a:t>
            </a:r>
            <a:r>
              <a:rPr spc="-25" dirty="0"/>
              <a:t> </a:t>
            </a:r>
            <a:r>
              <a:rPr spc="-10" dirty="0"/>
              <a:t>Mining?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628015" y="2147506"/>
            <a:ext cx="10633075" cy="19773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5182235" algn="l"/>
                <a:tab pos="6216015" algn="l"/>
              </a:tabLst>
            </a:pP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mining</a:t>
            </a:r>
            <a:r>
              <a:rPr sz="3200" spc="-4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is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techniques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that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spc="-20" dirty="0">
                <a:latin typeface="MS PGothic"/>
                <a:cs typeface="MS PGothic"/>
              </a:rPr>
              <a:t>help</a:t>
            </a:r>
            <a:r>
              <a:rPr sz="3200" dirty="0">
                <a:latin typeface="MS PGothic"/>
                <a:cs typeface="MS PGothic"/>
              </a:rPr>
              <a:t>	</a:t>
            </a:r>
            <a:r>
              <a:rPr sz="3200" spc="-10" dirty="0">
                <a:latin typeface="MS PGothic"/>
                <a:cs typeface="MS PGothic"/>
              </a:rPr>
              <a:t>entrepreneurs, </a:t>
            </a:r>
            <a:r>
              <a:rPr sz="3200" dirty="0">
                <a:latin typeface="MS PGothic"/>
                <a:cs typeface="MS PGothic"/>
              </a:rPr>
              <a:t>researchers,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and</a:t>
            </a:r>
            <a:r>
              <a:rPr sz="3200" spc="-10" dirty="0">
                <a:latin typeface="MS PGothic"/>
                <a:cs typeface="MS PGothic"/>
              </a:rPr>
              <a:t> government</a:t>
            </a:r>
            <a:r>
              <a:rPr sz="3200" dirty="0">
                <a:latin typeface="MS PGothic"/>
                <a:cs typeface="MS PGothic"/>
              </a:rPr>
              <a:t>	and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individuals</a:t>
            </a:r>
            <a:r>
              <a:rPr sz="3200" spc="-4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to</a:t>
            </a:r>
            <a:r>
              <a:rPr sz="3200" spc="-2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extract </a:t>
            </a:r>
            <a:r>
              <a:rPr sz="3200" dirty="0">
                <a:latin typeface="MS PGothic"/>
                <a:cs typeface="MS PGothic"/>
              </a:rPr>
              <a:t>valuable</a:t>
            </a:r>
            <a:r>
              <a:rPr sz="3200" spc="-5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information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from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huge</a:t>
            </a:r>
            <a:r>
              <a:rPr sz="3200" spc="-4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sets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of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explaining</a:t>
            </a:r>
            <a:r>
              <a:rPr sz="3200" spc="-4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the</a:t>
            </a:r>
            <a:r>
              <a:rPr sz="3200" spc="-15" dirty="0">
                <a:latin typeface="MS PGothic"/>
                <a:cs typeface="MS PGothic"/>
              </a:rPr>
              <a:t> </a:t>
            </a:r>
            <a:r>
              <a:rPr sz="3200" spc="-20" dirty="0">
                <a:latin typeface="MS PGothic"/>
                <a:cs typeface="MS PGothic"/>
              </a:rPr>
              <a:t>past </a:t>
            </a:r>
            <a:r>
              <a:rPr sz="3200" dirty="0">
                <a:latin typeface="MS PGothic"/>
                <a:cs typeface="MS PGothic"/>
              </a:rPr>
              <a:t>and</a:t>
            </a:r>
            <a:r>
              <a:rPr sz="3200" spc="-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predicting</a:t>
            </a:r>
            <a:r>
              <a:rPr sz="3200" spc="-7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the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future</a:t>
            </a:r>
            <a:r>
              <a:rPr sz="3200" spc="-2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via</a:t>
            </a:r>
            <a:r>
              <a:rPr sz="3200" spc="-35" dirty="0">
                <a:latin typeface="MS PGothic"/>
                <a:cs typeface="MS PGothic"/>
              </a:rPr>
              <a:t> </a:t>
            </a:r>
            <a:r>
              <a:rPr sz="3200" dirty="0">
                <a:latin typeface="MS PGothic"/>
                <a:cs typeface="MS PGothic"/>
              </a:rPr>
              <a:t>Data</a:t>
            </a:r>
            <a:r>
              <a:rPr sz="3200" spc="-30" dirty="0">
                <a:latin typeface="MS PGothic"/>
                <a:cs typeface="MS PGothic"/>
              </a:rPr>
              <a:t> </a:t>
            </a:r>
            <a:r>
              <a:rPr sz="3200" spc="-10" dirty="0">
                <a:latin typeface="MS PGothic"/>
                <a:cs typeface="MS PGothic"/>
              </a:rPr>
              <a:t>analysis.</a:t>
            </a:r>
            <a:endParaRPr sz="3200">
              <a:latin typeface="MS PGothic"/>
              <a:cs typeface="MS P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76800" y="457200"/>
            <a:ext cx="530606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/>
              <a:t>What</a:t>
            </a:r>
            <a:r>
              <a:rPr sz="4400" spc="-75" dirty="0"/>
              <a:t> </a:t>
            </a:r>
            <a:r>
              <a:rPr sz="4400" dirty="0"/>
              <a:t>is</a:t>
            </a:r>
            <a:r>
              <a:rPr sz="4400" spc="-70" dirty="0"/>
              <a:t> </a:t>
            </a:r>
            <a:r>
              <a:rPr sz="4400" dirty="0"/>
              <a:t>Data</a:t>
            </a:r>
            <a:r>
              <a:rPr sz="4400" spc="-114" dirty="0"/>
              <a:t> </a:t>
            </a:r>
            <a:r>
              <a:rPr sz="4400" spc="-10" dirty="0"/>
              <a:t>Mining?</a:t>
            </a:r>
            <a:endParaRPr sz="4400" dirty="0"/>
          </a:p>
        </p:txBody>
      </p:sp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spc="-10" dirty="0"/>
              <a:t>6/25/2021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  <p:sp>
        <p:nvSpPr>
          <p:cNvPr id="3" name="object 3"/>
          <p:cNvSpPr txBox="1"/>
          <p:nvPr/>
        </p:nvSpPr>
        <p:spPr>
          <a:xfrm>
            <a:off x="714692" y="1153160"/>
            <a:ext cx="11008360" cy="47550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50100"/>
              </a:lnSpc>
              <a:spcBef>
                <a:spcPts val="100"/>
              </a:spcBef>
            </a:pPr>
            <a:r>
              <a:rPr sz="3200" dirty="0">
                <a:latin typeface="Trebuchet MS"/>
                <a:cs typeface="Trebuchet MS"/>
              </a:rPr>
              <a:t>Data</a:t>
            </a:r>
            <a:r>
              <a:rPr sz="3200" spc="-70" dirty="0">
                <a:latin typeface="Trebuchet MS"/>
                <a:cs typeface="Trebuchet MS"/>
              </a:rPr>
              <a:t> </a:t>
            </a:r>
            <a:r>
              <a:rPr sz="3200" spc="-110" dirty="0">
                <a:latin typeface="Trebuchet MS"/>
                <a:cs typeface="Trebuchet MS"/>
              </a:rPr>
              <a:t>mining</a:t>
            </a:r>
            <a:r>
              <a:rPr sz="3200" spc="-114" dirty="0">
                <a:latin typeface="Trebuchet MS"/>
                <a:cs typeface="Trebuchet MS"/>
              </a:rPr>
              <a:t> </a:t>
            </a:r>
            <a:r>
              <a:rPr sz="3200" dirty="0">
                <a:latin typeface="Trebuchet MS"/>
                <a:cs typeface="Trebuchet MS"/>
              </a:rPr>
              <a:t>is</a:t>
            </a:r>
            <a:r>
              <a:rPr sz="3200" spc="-75" dirty="0">
                <a:latin typeface="Trebuchet MS"/>
                <a:cs typeface="Trebuchet MS"/>
              </a:rPr>
              <a:t> </a:t>
            </a:r>
            <a:r>
              <a:rPr sz="3200" dirty="0">
                <a:latin typeface="Trebuchet MS"/>
                <a:cs typeface="Trebuchet MS"/>
              </a:rPr>
              <a:t>also</a:t>
            </a:r>
            <a:r>
              <a:rPr sz="3200" spc="-75" dirty="0">
                <a:latin typeface="Trebuchet MS"/>
                <a:cs typeface="Trebuchet MS"/>
              </a:rPr>
              <a:t> </a:t>
            </a:r>
            <a:r>
              <a:rPr sz="3200" spc="-140" dirty="0">
                <a:latin typeface="Trebuchet MS"/>
                <a:cs typeface="Trebuchet MS"/>
              </a:rPr>
              <a:t>called</a:t>
            </a:r>
            <a:r>
              <a:rPr sz="3200" spc="-100" dirty="0">
                <a:latin typeface="Trebuchet MS"/>
                <a:cs typeface="Trebuchet MS"/>
              </a:rPr>
              <a:t> </a:t>
            </a:r>
            <a:r>
              <a:rPr sz="3200" b="1" i="1" spc="-55" dirty="0">
                <a:latin typeface="Trebuchet MS"/>
                <a:cs typeface="Trebuchet MS"/>
              </a:rPr>
              <a:t>Knowledge</a:t>
            </a:r>
            <a:r>
              <a:rPr sz="3200" b="1" i="1" spc="-60" dirty="0">
                <a:latin typeface="Trebuchet MS"/>
                <a:cs typeface="Trebuchet MS"/>
              </a:rPr>
              <a:t> </a:t>
            </a:r>
            <a:r>
              <a:rPr sz="3200" b="1" i="1" dirty="0">
                <a:latin typeface="Trebuchet MS"/>
                <a:cs typeface="Trebuchet MS"/>
              </a:rPr>
              <a:t>Discovery</a:t>
            </a:r>
            <a:r>
              <a:rPr sz="3200" b="1" i="1" spc="-25" dirty="0">
                <a:latin typeface="Trebuchet MS"/>
                <a:cs typeface="Trebuchet MS"/>
              </a:rPr>
              <a:t>  </a:t>
            </a:r>
            <a:r>
              <a:rPr sz="3200" b="1" i="1" dirty="0">
                <a:latin typeface="Trebuchet MS"/>
                <a:cs typeface="Trebuchet MS"/>
              </a:rPr>
              <a:t>in</a:t>
            </a:r>
            <a:r>
              <a:rPr sz="3200" b="1" i="1" spc="-45" dirty="0">
                <a:latin typeface="Trebuchet MS"/>
                <a:cs typeface="Trebuchet MS"/>
              </a:rPr>
              <a:t> </a:t>
            </a:r>
            <a:r>
              <a:rPr sz="3200" b="1" i="1" spc="-70" dirty="0">
                <a:latin typeface="Trebuchet MS"/>
                <a:cs typeface="Trebuchet MS"/>
              </a:rPr>
              <a:t>Database </a:t>
            </a:r>
            <a:r>
              <a:rPr sz="3200" b="1" i="1" dirty="0">
                <a:latin typeface="Trebuchet MS"/>
                <a:cs typeface="Trebuchet MS"/>
              </a:rPr>
              <a:t>(</a:t>
            </a:r>
            <a:r>
              <a:rPr sz="3200" b="1" i="1" dirty="0">
                <a:solidFill>
                  <a:srgbClr val="C0504D"/>
                </a:solidFill>
                <a:latin typeface="Trebuchet MS"/>
                <a:cs typeface="Trebuchet MS"/>
              </a:rPr>
              <a:t>KDD</a:t>
            </a:r>
            <a:r>
              <a:rPr sz="3200" b="1" i="1" dirty="0">
                <a:latin typeface="Trebuchet MS"/>
                <a:cs typeface="Trebuchet MS"/>
              </a:rPr>
              <a:t>)</a:t>
            </a:r>
            <a:r>
              <a:rPr sz="3200" dirty="0">
                <a:latin typeface="Trebuchet MS"/>
                <a:cs typeface="Trebuchet MS"/>
              </a:rPr>
              <a:t>.The</a:t>
            </a:r>
            <a:r>
              <a:rPr sz="3200" spc="-254" dirty="0">
                <a:latin typeface="Trebuchet MS"/>
                <a:cs typeface="Trebuchet MS"/>
              </a:rPr>
              <a:t> </a:t>
            </a:r>
            <a:r>
              <a:rPr sz="3200" spc="-135" dirty="0">
                <a:latin typeface="Trebuchet MS"/>
                <a:cs typeface="Trebuchet MS"/>
              </a:rPr>
              <a:t>knowledge</a:t>
            </a:r>
            <a:r>
              <a:rPr sz="3200" spc="-105" dirty="0">
                <a:latin typeface="Trebuchet MS"/>
                <a:cs typeface="Trebuchet MS"/>
              </a:rPr>
              <a:t> </a:t>
            </a:r>
            <a:r>
              <a:rPr sz="3200" dirty="0">
                <a:latin typeface="Trebuchet MS"/>
                <a:cs typeface="Trebuchet MS"/>
              </a:rPr>
              <a:t>discovery</a:t>
            </a:r>
            <a:r>
              <a:rPr sz="3200" spc="395" dirty="0">
                <a:latin typeface="Trebuchet MS"/>
                <a:cs typeface="Trebuchet MS"/>
              </a:rPr>
              <a:t> </a:t>
            </a:r>
            <a:r>
              <a:rPr sz="3200" spc="-70" dirty="0">
                <a:latin typeface="Trebuchet MS"/>
                <a:cs typeface="Trebuchet MS"/>
              </a:rPr>
              <a:t>process</a:t>
            </a:r>
            <a:r>
              <a:rPr sz="3200" spc="-170" dirty="0">
                <a:latin typeface="Trebuchet MS"/>
                <a:cs typeface="Trebuchet MS"/>
              </a:rPr>
              <a:t> </a:t>
            </a:r>
            <a:r>
              <a:rPr sz="3200" spc="-150" dirty="0">
                <a:latin typeface="Trebuchet MS"/>
                <a:cs typeface="Trebuchet MS"/>
              </a:rPr>
              <a:t>includes</a:t>
            </a:r>
            <a:endParaRPr lang="en-US" sz="3200" spc="-150" dirty="0">
              <a:latin typeface="Trebuchet MS"/>
              <a:cs typeface="Trebuchet MS"/>
            </a:endParaRPr>
          </a:p>
          <a:p>
            <a:pPr marL="469900" marR="5080" indent="-457200" algn="just">
              <a:lnSpc>
                <a:spcPct val="150100"/>
              </a:lnSpc>
              <a:spcBef>
                <a:spcPts val="100"/>
              </a:spcBef>
              <a:buFont typeface="Wingdings" pitchFamily="2" charset="2"/>
              <a:buChar char="ü"/>
            </a:pPr>
            <a:r>
              <a:rPr sz="2000" b="1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sz="2000" b="1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spc="-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cleaning, </a:t>
            </a:r>
            <a:endParaRPr lang="en-US" sz="2000" b="1" spc="-2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900" marR="5080" indent="-457200" algn="just">
              <a:lnSpc>
                <a:spcPct val="150100"/>
              </a:lnSpc>
              <a:spcBef>
                <a:spcPts val="100"/>
              </a:spcBef>
              <a:buFont typeface="Wingdings" pitchFamily="2" charset="2"/>
              <a:buChar char="ü"/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sz="2000" b="1" spc="2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integration,</a:t>
            </a:r>
            <a:r>
              <a:rPr sz="2000" b="1" spc="2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2000" b="1" spc="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900" marR="5080" indent="-457200" algn="just">
              <a:lnSpc>
                <a:spcPct val="150100"/>
              </a:lnSpc>
              <a:spcBef>
                <a:spcPts val="100"/>
              </a:spcBef>
              <a:buFont typeface="Wingdings" pitchFamily="2" charset="2"/>
              <a:buChar char="ü"/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sz="2000" b="1" spc="2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selection,</a:t>
            </a:r>
            <a:r>
              <a:rPr sz="2000" b="1" spc="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b="1" spc="19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900" marR="5080" indent="-457200" algn="just">
              <a:lnSpc>
                <a:spcPct val="150100"/>
              </a:lnSpc>
              <a:spcBef>
                <a:spcPts val="100"/>
              </a:spcBef>
              <a:buFont typeface="Wingdings" pitchFamily="2" charset="2"/>
              <a:buChar char="ü"/>
            </a:pPr>
            <a:r>
              <a:rPr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sz="2000" b="1" spc="2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transformation,</a:t>
            </a:r>
            <a:r>
              <a:rPr sz="2000" b="1" spc="229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b="1" spc="22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900" marR="5080" indent="-457200" algn="just">
              <a:lnSpc>
                <a:spcPct val="150100"/>
              </a:lnSpc>
              <a:spcBef>
                <a:spcPts val="100"/>
              </a:spcBef>
              <a:buFont typeface="Wingdings" pitchFamily="2" charset="2"/>
              <a:buChar char="ü"/>
            </a:pPr>
            <a:r>
              <a:rPr sz="2000" b="1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sz="2000" b="1" spc="-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mining,</a:t>
            </a:r>
            <a:endParaRPr lang="en-US" sz="2000" b="1" spc="-17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900" marR="5080" indent="-457200" algn="just">
              <a:lnSpc>
                <a:spcPct val="150100"/>
              </a:lnSpc>
              <a:spcBef>
                <a:spcPts val="100"/>
              </a:spcBef>
              <a:buFont typeface="Wingdings" pitchFamily="2" charset="2"/>
              <a:buChar char="ü"/>
            </a:pPr>
            <a:r>
              <a:rPr sz="2000" b="1" spc="-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</a:t>
            </a:r>
            <a:r>
              <a:rPr sz="2000" b="1" spc="-1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spc="-21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evaluation,</a:t>
            </a:r>
            <a:r>
              <a:rPr sz="2000" b="1" spc="-6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spc="-1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b="1" spc="-2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b="1" spc="-27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900" marR="5080" indent="-457200" algn="just">
              <a:lnSpc>
                <a:spcPct val="150100"/>
              </a:lnSpc>
              <a:spcBef>
                <a:spcPts val="100"/>
              </a:spcBef>
              <a:buFont typeface="Wingdings" pitchFamily="2" charset="2"/>
              <a:buChar char="ü"/>
            </a:pPr>
            <a:r>
              <a:rPr sz="2000" b="1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</a:t>
            </a:r>
            <a:r>
              <a:rPr sz="2000" b="1" spc="2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b="1" spc="-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presentation.</a:t>
            </a:r>
            <a:endParaRPr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3883" y="981709"/>
            <a:ext cx="9984232" cy="615553"/>
          </a:xfrm>
        </p:spPr>
        <p:txBody>
          <a:bodyPr/>
          <a:lstStyle/>
          <a:p>
            <a:r>
              <a:rPr lang="en-GB" dirty="0"/>
              <a:t>KDD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people treat data mining as a synonym for another popularly used term, </a:t>
            </a:r>
            <a:r>
              <a:rPr lang="en-US" b="1" dirty="0"/>
              <a:t>Knowledge Discovery from Data</a:t>
            </a:r>
            <a:r>
              <a:rPr lang="en-US" dirty="0"/>
              <a:t>, or KDD, while others view data mining as merely an essential step in the process of knowledge discovery. </a:t>
            </a:r>
          </a:p>
          <a:p>
            <a:r>
              <a:rPr lang="en-US" dirty="0"/>
              <a:t>The terms knowledge discovery in databases (KDD) and data mining are often used interchangeably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914400" rtl="0" eaLnBrk="1" latinLnBrk="0" hangingPunct="1">
              <a:defRPr kumimoji="0" sz="1200" kern="1200">
                <a:solidFill>
                  <a:schemeClr val="bg2">
                    <a:shade val="50000"/>
                    <a:satMod val="20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62C6507-2242-4096-87B2-B8983FFE7867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l" defTabSz="914400" rtl="0" eaLnBrk="1" latinLnBrk="0" hangingPunct="1">
              <a:defRPr kumimoji="0" sz="1200" b="1" kern="1200">
                <a:solidFill>
                  <a:schemeClr val="accent3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Labor for the future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3162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9608" y="274638"/>
            <a:ext cx="7498080" cy="562074"/>
          </a:xfrm>
        </p:spPr>
        <p:txBody>
          <a:bodyPr>
            <a:normAutofit fontScale="90000"/>
          </a:bodyPr>
          <a:lstStyle/>
          <a:p>
            <a:br>
              <a:rPr lang="en-US" b="1" dirty="0">
                <a:effectLst/>
              </a:rPr>
            </a:br>
            <a:r>
              <a:rPr lang="en-US" b="1" dirty="0">
                <a:effectLst/>
              </a:rPr>
              <a:t>KDD Process in Data Mining</a:t>
            </a:r>
            <a:br>
              <a:rPr lang="en-US" b="1" dirty="0">
                <a:effectLst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52600"/>
            <a:ext cx="11353800" cy="4495800"/>
          </a:xfrm>
        </p:spPr>
        <p:txBody>
          <a:bodyPr>
            <a:normAutofit/>
          </a:bodyPr>
          <a:lstStyle/>
          <a:p>
            <a:r>
              <a:rPr lang="en-US" b="1" dirty="0"/>
              <a:t>Why we need Data Mining?</a:t>
            </a:r>
            <a:br>
              <a:rPr lang="en-US" dirty="0"/>
            </a:br>
            <a:r>
              <a:rPr lang="en-US" dirty="0"/>
              <a:t>Volume of information is increasing everyday that we can handle from business transactions, scientific data, sensor data, Pictures, videos, etc. </a:t>
            </a:r>
          </a:p>
          <a:p>
            <a:r>
              <a:rPr lang="en-US" dirty="0"/>
              <a:t>So, we need a system that will be capable of extracting essence of information available and that can automatically generate report,</a:t>
            </a:r>
            <a:br>
              <a:rPr lang="en-US" dirty="0"/>
            </a:br>
            <a:r>
              <a:rPr lang="en-US" dirty="0"/>
              <a:t>views or summary of data for better decision-making.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l" defTabSz="914400" rtl="0" eaLnBrk="1" latinLnBrk="0" hangingPunct="1">
              <a:defRPr kumimoji="0" sz="1200" b="1" kern="1200">
                <a:solidFill>
                  <a:schemeClr val="accent3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Labor for the future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914400" rtl="0" eaLnBrk="1" latinLnBrk="0" hangingPunct="1">
              <a:defRPr kumimoji="0" sz="1200" kern="1200">
                <a:solidFill>
                  <a:schemeClr val="bg2">
                    <a:shade val="50000"/>
                    <a:satMod val="20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62C6507-2242-4096-87B2-B8983FFE7867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8423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effectLst/>
              </a:rPr>
              <a:t>Why Data Mining is used in Business?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69758"/>
            <a:ext cx="12142787" cy="3323987"/>
          </a:xfrm>
        </p:spPr>
        <p:txBody>
          <a:bodyPr/>
          <a:lstStyle/>
          <a:p>
            <a:pPr marL="82296" fontAlgn="base"/>
            <a:r>
              <a:rPr lang="en-US" dirty="0"/>
              <a:t>Data mining is used in business to make better managerial decisions by:</a:t>
            </a:r>
          </a:p>
          <a:p>
            <a:pPr fontAlgn="base"/>
            <a:r>
              <a:rPr lang="en-US" b="1" dirty="0"/>
              <a:t>Automatic summarization of data</a:t>
            </a:r>
            <a:endParaRPr lang="en-US" dirty="0"/>
          </a:p>
          <a:p>
            <a:pPr fontAlgn="base"/>
            <a:r>
              <a:rPr lang="en-US" b="1" dirty="0"/>
              <a:t>Extracting essence of information stored</a:t>
            </a:r>
            <a:r>
              <a:rPr lang="en-US" dirty="0"/>
              <a:t>.</a:t>
            </a:r>
          </a:p>
          <a:p>
            <a:pPr fontAlgn="base"/>
            <a:r>
              <a:rPr lang="en-US" b="1" dirty="0"/>
              <a:t>Discovering patterns in raw data.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l" defTabSz="914400" rtl="0" eaLnBrk="1" latinLnBrk="0" hangingPunct="1">
              <a:defRPr kumimoji="0" sz="1200" b="1" kern="1200">
                <a:solidFill>
                  <a:schemeClr val="accent3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Labor for the future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914400" rtl="0" eaLnBrk="1" latinLnBrk="0" hangingPunct="1">
              <a:defRPr kumimoji="0" sz="1200" kern="1200">
                <a:solidFill>
                  <a:schemeClr val="bg2">
                    <a:shade val="50000"/>
                    <a:satMod val="20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62C6507-2242-4096-87B2-B8983FFE7867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8101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</TotalTime>
  <Words>1938</Words>
  <Application>Microsoft Macintosh PowerPoint</Application>
  <PresentationFormat>Widescreen</PresentationFormat>
  <Paragraphs>223</Paragraphs>
  <Slides>45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Calibri</vt:lpstr>
      <vt:lpstr>Wingdings</vt:lpstr>
      <vt:lpstr>Arial</vt:lpstr>
      <vt:lpstr>MS PGothic</vt:lpstr>
      <vt:lpstr>Trebuchet MS</vt:lpstr>
      <vt:lpstr>Times New Roman</vt:lpstr>
      <vt:lpstr>Office Theme</vt:lpstr>
      <vt:lpstr>Data mining and Warehousing CSC5901</vt:lpstr>
      <vt:lpstr>Unit1: Introduction on Data mining and Warehousing</vt:lpstr>
      <vt:lpstr>Introduction on Data mining</vt:lpstr>
      <vt:lpstr>Data</vt:lpstr>
      <vt:lpstr>What is Data Mining?</vt:lpstr>
      <vt:lpstr>What is Data Mining?</vt:lpstr>
      <vt:lpstr>KDD</vt:lpstr>
      <vt:lpstr> KDD Process in Data Mining </vt:lpstr>
      <vt:lpstr>Why Data Mining is used in Business?</vt:lpstr>
      <vt:lpstr>PowerPoint Presentation</vt:lpstr>
      <vt:lpstr>PowerPoint Presentation</vt:lpstr>
      <vt:lpstr>PowerPoint Presentation</vt:lpstr>
      <vt:lpstr>Data Transformation</vt:lpstr>
      <vt:lpstr>Data Mining</vt:lpstr>
      <vt:lpstr>Pattern Evaluation:</vt:lpstr>
      <vt:lpstr>Knowledge representation</vt:lpstr>
      <vt:lpstr>Steps In The Data Mining Process</vt:lpstr>
      <vt:lpstr>PowerPoint Presentation</vt:lpstr>
      <vt:lpstr>Data Mining Applications</vt:lpstr>
      <vt:lpstr>Data mining is highly useful in:</vt:lpstr>
      <vt:lpstr>Data Mining is an Interdisciplinary  and Multidisciplinary Field  </vt:lpstr>
      <vt:lpstr>Data mining is highly useful in:(cont..)</vt:lpstr>
      <vt:lpstr>Data mining is highly useful in:(cont..)</vt:lpstr>
      <vt:lpstr>Data mining is highly useful in:(cont..)</vt:lpstr>
      <vt:lpstr>Challenges of Implementation in Data mining</vt:lpstr>
      <vt:lpstr>Challenges of Implementation in Data mining</vt:lpstr>
      <vt:lpstr>Challenges of Implementation in Data mining</vt:lpstr>
      <vt:lpstr>Introduction on Warehousing</vt:lpstr>
      <vt:lpstr>What is Data Warehousing?</vt:lpstr>
      <vt:lpstr>What is Data Warehousing?</vt:lpstr>
      <vt:lpstr>Characteristics/ Features of Data Warehouse</vt:lpstr>
      <vt:lpstr>Characteristics/ Features of Data Warehouse</vt:lpstr>
      <vt:lpstr>Characteristics/ Features of Data Warehouse</vt:lpstr>
      <vt:lpstr>Major functions of a data warehouse are:</vt:lpstr>
      <vt:lpstr>Why data warehouse?</vt:lpstr>
      <vt:lpstr>Why data warehouse?</vt:lpstr>
      <vt:lpstr>Need for Data Warehouse</vt:lpstr>
      <vt:lpstr>Need for Data Warehouse</vt:lpstr>
      <vt:lpstr>Need for Data Warehouse</vt:lpstr>
      <vt:lpstr>Data Warehouse Applications</vt:lpstr>
      <vt:lpstr>Types of data warehouse</vt:lpstr>
      <vt:lpstr>1. Enterprise Data Warehouse (EDW):</vt:lpstr>
      <vt:lpstr>2. Operational Data Store:</vt:lpstr>
      <vt:lpstr>3. Data Mart: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Prince</dc:creator>
  <cp:lastModifiedBy>Microsoft Office User</cp:lastModifiedBy>
  <cp:revision>10</cp:revision>
  <dcterms:created xsi:type="dcterms:W3CDTF">2021-12-23T05:40:55Z</dcterms:created>
  <dcterms:modified xsi:type="dcterms:W3CDTF">2022-01-26T07:02:06Z</dcterms:modified>
</cp:coreProperties>
</file>